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9"/>
  </p:notesMasterIdLst>
  <p:sldIdLst>
    <p:sldId id="256" r:id="rId2"/>
    <p:sldId id="293" r:id="rId3"/>
    <p:sldId id="294" r:id="rId4"/>
    <p:sldId id="295" r:id="rId5"/>
    <p:sldId id="296" r:id="rId6"/>
    <p:sldId id="297" r:id="rId7"/>
    <p:sldId id="298" r:id="rId8"/>
    <p:sldId id="299" r:id="rId9"/>
    <p:sldId id="278" r:id="rId10"/>
    <p:sldId id="279" r:id="rId11"/>
    <p:sldId id="280" r:id="rId12"/>
    <p:sldId id="281" r:id="rId13"/>
    <p:sldId id="282" r:id="rId14"/>
    <p:sldId id="283" r:id="rId15"/>
    <p:sldId id="257" r:id="rId16"/>
    <p:sldId id="258" r:id="rId17"/>
    <p:sldId id="261" r:id="rId18"/>
    <p:sldId id="262" r:id="rId19"/>
    <p:sldId id="284" r:id="rId20"/>
    <p:sldId id="285" r:id="rId21"/>
    <p:sldId id="264" r:id="rId22"/>
    <p:sldId id="286" r:id="rId23"/>
    <p:sldId id="290" r:id="rId24"/>
    <p:sldId id="291" r:id="rId25"/>
    <p:sldId id="292" r:id="rId26"/>
    <p:sldId id="267" r:id="rId27"/>
    <p:sldId id="268" r:id="rId2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09" autoAdjust="0"/>
    <p:restoredTop sz="94660"/>
  </p:normalViewPr>
  <p:slideViewPr>
    <p:cSldViewPr>
      <p:cViewPr>
        <p:scale>
          <a:sx n="66" d="100"/>
          <a:sy n="66" d="100"/>
        </p:scale>
        <p:origin x="-141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09BDF21-AC1C-415B-956A-D31396227BAF}" type="datetimeFigureOut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41D454F-D490-463C-B6A9-2184B62F234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Ellipse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  <p:sp>
        <p:nvSpPr>
          <p:cNvPr id="22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C1FCE-43F7-4755-BC50-13BD2F6692DD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23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4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D2061-58B0-4E44-96AA-1A92DBB4F56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37094-AC9B-47C9-AC95-5C8ED283F19D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0A5BDA-886F-42D1-9613-5B786CE5512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CA87F-DFF0-494B-8EC0-D2D5673D28FF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9E74DF-5878-468A-9FCF-FED3872CB3A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96E033C-8AAD-45EE-97DB-23E539E89B2A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5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432CC25-A977-48DB-A00F-5978C7AE104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6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Ellipse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Ellipse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Ellipse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Ellipse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Ellipse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D5D5D9-05D0-4BDF-AA67-A57D9D2D7409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21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2A56F-8940-45F8-A428-0962A9B2886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E6FCB-2156-473A-9E09-F87B52FC1D3C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D8245-7941-4554-AF75-FC9144D5CA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52A3E-6377-4D33-A978-BDF45C651A6E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1247A-55F9-4DBE-86A1-C69A3044A9C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173BC17-E509-402A-9D1E-B7FFAF5ACAC0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4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41E9203-FA05-435D-9673-B86B1D9B2D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5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01343-0CD1-4DA0-96F4-EBF07142B0E2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1A013-FAC9-404F-A7AC-00B40BA0102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Connecteur droit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2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B231E3-975D-48B1-9C5C-59D96026B526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13" name="Espace réservé du numéro de diapositiv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39C7602-3561-46B0-9D80-50E5FE3C961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559636D-392C-42AA-9BE7-043541A0629F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13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D2F01F4-9F90-47FA-99D1-BE553B1CC8B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1028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7D4B68-CCB0-474F-9ED4-DAC6885B3848}" type="datetime1">
              <a:rPr lang="fr-FR"/>
              <a:pPr>
                <a:defRPr/>
              </a:pPr>
              <a:t>24/01/2014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FBD5B14-2695-412C-98EF-4A79375DFE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08" r:id="rId4"/>
    <p:sldLayoutId id="2147483809" r:id="rId5"/>
    <p:sldLayoutId id="2147483816" r:id="rId6"/>
    <p:sldLayoutId id="2147483810" r:id="rId7"/>
    <p:sldLayoutId id="2147483817" r:id="rId8"/>
    <p:sldLayoutId id="2147483818" r:id="rId9"/>
    <p:sldLayoutId id="2147483811" r:id="rId10"/>
    <p:sldLayoutId id="214748381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357563" y="2571750"/>
            <a:ext cx="6172200" cy="7318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Bauhaus 93" pitchFamily="82" charset="0"/>
              </a:rPr>
              <a:t>Chapitre VI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Bauhaus 93" pitchFamily="82" charset="0"/>
            </a:endParaRPr>
          </a:p>
        </p:txBody>
      </p:sp>
      <p:pic>
        <p:nvPicPr>
          <p:cNvPr id="4" name="Picture 5" descr="calligraph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00813" y="1571625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595412" y="3643314"/>
            <a:ext cx="6304931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radley Hand ITC" pitchFamily="66" charset="0"/>
              </a:rPr>
              <a:t>Manipulation D’Une </a:t>
            </a:r>
          </a:p>
          <a:p>
            <a:pPr algn="ctr">
              <a:defRPr/>
            </a:pPr>
            <a:r>
              <a:rPr lang="fr-FR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radley Hand ITC" pitchFamily="66" charset="0"/>
              </a:rPr>
              <a:t>Base De Données</a:t>
            </a:r>
            <a:endParaRPr lang="fr-FR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197" name="Sous-titre 5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fr-FR" dirty="0" smtClean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420CCC-F5A8-4DE8-B7AC-444D2177FA52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1143000"/>
          </a:xfrm>
        </p:spPr>
        <p:txBody>
          <a:bodyPr>
            <a:normAutofit fontScale="90000"/>
          </a:bodyPr>
          <a:lstStyle/>
          <a:p>
            <a:pPr marL="571500" lvl="1" indent="-571500">
              <a:buClr>
                <a:srgbClr val="00B050"/>
              </a:buClr>
              <a:buFont typeface="+mj-lt"/>
              <a:buAutoNum type="romanUcPeriod" startAt="3"/>
            </a:pPr>
            <a:r>
              <a:rPr lang="fr-FR" sz="2700" b="1" u="sng" dirty="0" smtClean="0">
                <a:solidFill>
                  <a:srgbClr val="FF0000"/>
                </a:solidFill>
                <a:latin typeface="Bradley Hand ITC" pitchFamily="66" charset="0"/>
              </a:rPr>
              <a:t>Manipulation d’une base de données en mode commande </a:t>
            </a:r>
            <a:r>
              <a:rPr lang="fr-FR" sz="2700" b="1" dirty="0" smtClean="0">
                <a:solidFill>
                  <a:srgbClr val="FF0000"/>
                </a:solidFill>
                <a:latin typeface="Bradley Hand ITC" pitchFamily="66" charset="0"/>
              </a:rPr>
              <a:t>:</a:t>
            </a:r>
            <a:r>
              <a:rPr lang="fr-FR" sz="3200" dirty="0" smtClean="0"/>
              <a:t/>
            </a:r>
            <a:br>
              <a:rPr lang="fr-FR" sz="3200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859216" cy="5349208"/>
          </a:xfrm>
        </p:spPr>
        <p:txBody>
          <a:bodyPr/>
          <a:lstStyle/>
          <a:p>
            <a:pPr marL="457200" indent="-457200">
              <a:buClr>
                <a:srgbClr val="FF0000"/>
              </a:buClr>
              <a:buFont typeface="+mj-lt"/>
              <a:buAutoNum type="arabicPeriod"/>
            </a:pPr>
            <a:r>
              <a:rPr lang="fr-FR" u="sng" dirty="0" smtClean="0">
                <a:solidFill>
                  <a:srgbClr val="00B050"/>
                </a:solidFill>
                <a:latin typeface="Papyrus" pitchFamily="66" charset="0"/>
              </a:rPr>
              <a:t>Insertion de lignes</a:t>
            </a:r>
            <a:r>
              <a:rPr lang="fr-FR" dirty="0" smtClean="0">
                <a:solidFill>
                  <a:srgbClr val="00B050"/>
                </a:solidFill>
                <a:latin typeface="Papyrus" pitchFamily="66" charset="0"/>
              </a:rPr>
              <a:t> :</a:t>
            </a:r>
          </a:p>
          <a:p>
            <a:pPr marL="457200" lvl="0" indent="-457200">
              <a:buClr>
                <a:srgbClr val="FF0000"/>
              </a:buClr>
              <a:buFont typeface="+mj-lt"/>
              <a:buAutoNum type="alphaLcPeriod"/>
            </a:pPr>
            <a:r>
              <a:rPr lang="fr-FR" b="1" u="sng" dirty="0" smtClean="0">
                <a:latin typeface="Curlz MT" pitchFamily="82" charset="0"/>
              </a:rPr>
              <a:t>Syntaxe </a:t>
            </a:r>
            <a:r>
              <a:rPr lang="fr-FR" b="1" i="1" dirty="0" smtClean="0">
                <a:latin typeface="Curlz MT" pitchFamily="82" charset="0"/>
              </a:rPr>
              <a:t>:</a:t>
            </a:r>
          </a:p>
          <a:p>
            <a:pPr marL="457200" indent="-457200">
              <a:buClr>
                <a:srgbClr val="FF0000"/>
              </a:buClr>
              <a:buNone/>
            </a:pPr>
            <a:r>
              <a:rPr lang="fr-FR" sz="1600" b="1" dirty="0" smtClean="0">
                <a:solidFill>
                  <a:srgbClr val="002060"/>
                </a:solidFill>
              </a:rPr>
              <a:t>INSERT INTO </a:t>
            </a:r>
            <a:r>
              <a:rPr lang="fr-FR" sz="1600" b="1" dirty="0" err="1" smtClean="0">
                <a:solidFill>
                  <a:srgbClr val="002060"/>
                </a:solidFill>
              </a:rPr>
              <a:t>nom_table</a:t>
            </a:r>
            <a:r>
              <a:rPr lang="fr-FR" sz="1600" b="1" dirty="0" smtClean="0">
                <a:solidFill>
                  <a:srgbClr val="002060"/>
                </a:solidFill>
              </a:rPr>
              <a:t> [(liste des colonnes)] VALUES (valeurs) ;</a:t>
            </a:r>
          </a:p>
          <a:p>
            <a:pPr marL="457200" lvl="0" indent="-457200">
              <a:buClr>
                <a:srgbClr val="FF0000"/>
              </a:buClr>
              <a:buNone/>
            </a:pPr>
            <a:endParaRPr lang="fr-FR" sz="1600" b="1" u="sng" dirty="0" smtClean="0"/>
          </a:p>
          <a:p>
            <a:pPr marL="457200" lvl="0" indent="-457200">
              <a:buClr>
                <a:srgbClr val="FF0000"/>
              </a:buClr>
              <a:buFont typeface="+mj-lt"/>
              <a:buAutoNum type="alphaLcPeriod" startAt="2"/>
            </a:pPr>
            <a:r>
              <a:rPr lang="fr-FR" b="1" u="sng" dirty="0" smtClean="0">
                <a:latin typeface="Curlz MT" pitchFamily="82" charset="0"/>
              </a:rPr>
              <a:t>Remarques</a:t>
            </a:r>
            <a:r>
              <a:rPr lang="fr-FR" b="1" dirty="0" smtClean="0">
                <a:latin typeface="Curlz MT" pitchFamily="82" charset="0"/>
              </a:rPr>
              <a:t> :</a:t>
            </a:r>
            <a:endParaRPr lang="fr-FR" b="1" i="1" dirty="0" smtClean="0">
              <a:latin typeface="Curlz MT" pitchFamily="82" charset="0"/>
            </a:endParaRP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sz="1800" dirty="0" smtClean="0"/>
              <a:t>Les valeurs saisies doivent respecter l’ordre, le type et les contraintes d’intégrité.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sz="1800" dirty="0" smtClean="0"/>
              <a:t>Les chaînes de type caractères ou de type date sont mises entre apostrophes (‘ ‘) et la date doit être sous la forme </a:t>
            </a:r>
            <a:r>
              <a:rPr lang="fr-FR" sz="1800" b="1" dirty="0" smtClean="0"/>
              <a:t>AAAA-MM-JJ </a:t>
            </a:r>
            <a:r>
              <a:rPr lang="fr-FR" sz="1800" dirty="0" smtClean="0"/>
              <a:t>.</a:t>
            </a:r>
          </a:p>
          <a:p>
            <a:pPr marL="457200" indent="-457200">
              <a:buClr>
                <a:srgbClr val="FF0000"/>
              </a:buClr>
              <a:buNone/>
            </a:pPr>
            <a:endParaRPr lang="fr-FR" sz="1800" dirty="0" smtClean="0">
              <a:solidFill>
                <a:srgbClr val="002060"/>
              </a:solidFill>
            </a:endParaRPr>
          </a:p>
          <a:p>
            <a:pPr marL="457200" lvl="0" indent="-457200">
              <a:buClr>
                <a:srgbClr val="FF0000"/>
              </a:buClr>
              <a:buNone/>
            </a:pPr>
            <a:endParaRPr lang="fr-FR" b="1" i="1" dirty="0" smtClean="0"/>
          </a:p>
          <a:p>
            <a:pPr marL="457200" indent="-457200">
              <a:buClr>
                <a:srgbClr val="FF0000"/>
              </a:buClr>
              <a:buNone/>
            </a:pPr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/>
          </a:bodyPr>
          <a:lstStyle/>
          <a:p>
            <a:pPr marL="514350" lvl="0" indent="-514350">
              <a:buClr>
                <a:srgbClr val="FF0000"/>
              </a:buClr>
              <a:buFont typeface="+mj-lt"/>
              <a:buAutoNum type="alphaLcPeriod" startAt="3"/>
            </a:pPr>
            <a:r>
              <a:rPr lang="fr-FR" sz="2700" b="1" u="sng" dirty="0" smtClean="0">
                <a:solidFill>
                  <a:schemeClr val="tx1"/>
                </a:solidFill>
                <a:latin typeface="Curlz MT" pitchFamily="82" charset="0"/>
              </a:rPr>
              <a:t>Exemple</a:t>
            </a:r>
            <a:r>
              <a:rPr lang="fr-FR" sz="2700" b="1" i="1" dirty="0" smtClean="0">
                <a:solidFill>
                  <a:schemeClr val="tx1"/>
                </a:solidFill>
                <a:latin typeface="Curlz MT" pitchFamily="82" charset="0"/>
              </a:rPr>
              <a:t> </a:t>
            </a:r>
            <a:r>
              <a:rPr lang="fr-FR" sz="2700" b="1" dirty="0" smtClean="0">
                <a:solidFill>
                  <a:schemeClr val="tx1"/>
                </a:solidFill>
                <a:latin typeface="Curlz MT" pitchFamily="82" charset="0"/>
              </a:rPr>
              <a:t>:</a:t>
            </a:r>
            <a:r>
              <a:rPr lang="fr-FR" sz="2000" b="1" i="1" dirty="0" smtClean="0">
                <a:solidFill>
                  <a:schemeClr val="tx1"/>
                </a:solidFill>
              </a:rPr>
              <a:t/>
            </a:r>
            <a:br>
              <a:rPr lang="fr-FR" sz="2000" b="1" i="1" dirty="0" smtClean="0">
                <a:solidFill>
                  <a:schemeClr val="tx1"/>
                </a:solidFill>
              </a:rPr>
            </a:br>
            <a:endParaRPr lang="fr-FR" sz="20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428736"/>
            <a:ext cx="8363272" cy="5000660"/>
          </a:xfrm>
        </p:spPr>
        <p:txBody>
          <a:bodyPr/>
          <a:lstStyle/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b="1" dirty="0" smtClean="0"/>
              <a:t>INSERT INTO</a:t>
            </a:r>
            <a:r>
              <a:rPr lang="fr-FR" dirty="0" smtClean="0"/>
              <a:t> Location (</a:t>
            </a:r>
            <a:r>
              <a:rPr lang="fr-FR" dirty="0" err="1" smtClean="0"/>
              <a:t>Immat_Vehicule</a:t>
            </a:r>
            <a:r>
              <a:rPr lang="fr-FR" dirty="0" smtClean="0"/>
              <a:t>, </a:t>
            </a:r>
            <a:r>
              <a:rPr lang="fr-FR" dirty="0" err="1" smtClean="0"/>
              <a:t>NCIN_Cli</a:t>
            </a:r>
            <a:r>
              <a:rPr lang="fr-FR" dirty="0" smtClean="0"/>
              <a:t> , </a:t>
            </a:r>
            <a:r>
              <a:rPr lang="fr-FR" dirty="0" err="1" smtClean="0"/>
              <a:t>Date_Loc</a:t>
            </a:r>
            <a:r>
              <a:rPr lang="fr-FR" dirty="0" smtClean="0"/>
              <a:t> , </a:t>
            </a:r>
            <a:r>
              <a:rPr lang="fr-FR" dirty="0" err="1" smtClean="0"/>
              <a:t>Duree_Loc</a:t>
            </a:r>
            <a:r>
              <a:rPr lang="fr-FR" dirty="0" smtClean="0"/>
              <a:t>, </a:t>
            </a:r>
            <a:r>
              <a:rPr lang="fr-FR" dirty="0" err="1" smtClean="0"/>
              <a:t>Cout_Loc</a:t>
            </a:r>
            <a:r>
              <a:rPr lang="fr-FR" dirty="0" smtClean="0"/>
              <a:t> ) </a:t>
            </a:r>
            <a:r>
              <a:rPr lang="fr-FR" b="1" dirty="0" smtClean="0"/>
              <a:t> VALUES</a:t>
            </a:r>
            <a:r>
              <a:rPr lang="fr-FR" dirty="0" smtClean="0"/>
              <a:t>('118TN2064', '04215488','2006-06-12',6,100); </a:t>
            </a:r>
          </a:p>
          <a:p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b="1" dirty="0" smtClean="0"/>
              <a:t>INSERT INTO</a:t>
            </a:r>
            <a:r>
              <a:rPr lang="fr-FR" dirty="0" smtClean="0"/>
              <a:t> Client </a:t>
            </a:r>
            <a:r>
              <a:rPr lang="fr-FR" b="1" dirty="0" smtClean="0"/>
              <a:t>VALUES</a:t>
            </a:r>
            <a:r>
              <a:rPr lang="fr-FR" dirty="0" smtClean="0"/>
              <a:t> (‘04215488','</a:t>
            </a:r>
            <a:r>
              <a:rPr lang="fr-FR" dirty="0" err="1" smtClean="0"/>
              <a:t>Aouadi</a:t>
            </a:r>
            <a:r>
              <a:rPr lang="fr-FR" dirty="0" smtClean="0"/>
              <a:t>','Anis','15 rue F </a:t>
            </a:r>
            <a:r>
              <a:rPr lang="fr-FR" dirty="0" err="1" smtClean="0"/>
              <a:t>Hached</a:t>
            </a:r>
            <a:r>
              <a:rPr lang="fr-FR" dirty="0" smtClean="0"/>
              <a:t>','Tunis');</a:t>
            </a:r>
          </a:p>
          <a:p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b="1" dirty="0" smtClean="0"/>
              <a:t>INSERT INTO</a:t>
            </a:r>
            <a:r>
              <a:rPr lang="fr-FR" dirty="0" smtClean="0"/>
              <a:t> Client (</a:t>
            </a:r>
            <a:r>
              <a:rPr lang="fr-FR" dirty="0" err="1" smtClean="0"/>
              <a:t>NCIN_Cli</a:t>
            </a:r>
            <a:r>
              <a:rPr lang="fr-FR" dirty="0" smtClean="0"/>
              <a:t>, </a:t>
            </a:r>
            <a:r>
              <a:rPr lang="fr-FR" dirty="0" err="1" smtClean="0"/>
              <a:t>Nom_Cli</a:t>
            </a:r>
            <a:r>
              <a:rPr lang="fr-FR" dirty="0" smtClean="0"/>
              <a:t> , </a:t>
            </a:r>
            <a:r>
              <a:rPr lang="fr-FR" dirty="0" err="1" smtClean="0"/>
              <a:t>Prenom_Cli</a:t>
            </a:r>
            <a:r>
              <a:rPr lang="fr-FR" dirty="0" smtClean="0"/>
              <a:t>, Ville) </a:t>
            </a:r>
            <a:r>
              <a:rPr lang="fr-FR" b="1" dirty="0" smtClean="0"/>
              <a:t>VALUES</a:t>
            </a:r>
            <a:r>
              <a:rPr lang="fr-FR" dirty="0" smtClean="0"/>
              <a:t> ( ‘04215488' ,'</a:t>
            </a:r>
            <a:r>
              <a:rPr lang="fr-FR" dirty="0" err="1" smtClean="0"/>
              <a:t>Aouadi</a:t>
            </a:r>
            <a:r>
              <a:rPr lang="fr-FR" dirty="0" smtClean="0"/>
              <a:t>', 'Anis','Tunis');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b="1" u="sng" dirty="0" smtClean="0">
                <a:solidFill>
                  <a:srgbClr val="00B050"/>
                </a:solidFill>
                <a:latin typeface="Papyrus" pitchFamily="66" charset="0"/>
              </a:rPr>
              <a:t>Suppression de lignes</a:t>
            </a:r>
            <a:r>
              <a:rPr lang="fr-FR" b="1" dirty="0" smtClean="0">
                <a:solidFill>
                  <a:srgbClr val="00B050"/>
                </a:solidFill>
                <a:latin typeface="Papyrus" pitchFamily="66" charset="0"/>
              </a:rPr>
              <a:t> :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pPr marL="457200" lvl="0" indent="-457200">
              <a:buClr>
                <a:srgbClr val="FF0000"/>
              </a:buClr>
              <a:buFont typeface="+mj-lt"/>
              <a:buAutoNum type="alphaLcPeriod"/>
            </a:pPr>
            <a:r>
              <a:rPr lang="fr-FR" b="1" u="sng" dirty="0" smtClean="0">
                <a:latin typeface="Curlz MT" pitchFamily="82" charset="0"/>
              </a:rPr>
              <a:t>Syntaxe </a:t>
            </a:r>
            <a:r>
              <a:rPr lang="fr-FR" b="1" dirty="0" smtClean="0">
                <a:latin typeface="Curlz MT" pitchFamily="82" charset="0"/>
              </a:rPr>
              <a:t>:</a:t>
            </a:r>
            <a:endParaRPr lang="fr-FR" b="1" i="1" dirty="0" smtClean="0">
              <a:latin typeface="Curlz MT" pitchFamily="82" charset="0"/>
            </a:endParaRPr>
          </a:p>
          <a:p>
            <a:pPr>
              <a:buNone/>
            </a:pPr>
            <a:r>
              <a:rPr lang="fr-FR" b="1" dirty="0" smtClean="0"/>
              <a:t>DELETE FROM </a:t>
            </a:r>
            <a:r>
              <a:rPr lang="fr-FR" b="1" dirty="0" err="1" smtClean="0"/>
              <a:t>nom_table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b="1" dirty="0" smtClean="0"/>
              <a:t>WHERE condition ;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  <a:endParaRPr lang="fr-FR" dirty="0" smtClean="0">
              <a:latin typeface="Curlz MT" pitchFamily="82" charset="0"/>
            </a:endParaRPr>
          </a:p>
          <a:p>
            <a:pPr marL="457200" lvl="0" indent="-457200">
              <a:buClr>
                <a:srgbClr val="FF0000"/>
              </a:buClr>
              <a:buFont typeface="+mj-lt"/>
              <a:buAutoNum type="alphaLcPeriod" startAt="2"/>
            </a:pPr>
            <a:r>
              <a:rPr lang="fr-FR" b="1" u="sng" dirty="0" smtClean="0">
                <a:latin typeface="Curlz MT" pitchFamily="82" charset="0"/>
              </a:rPr>
              <a:t>Exemple</a:t>
            </a:r>
            <a:r>
              <a:rPr lang="fr-FR" b="1" dirty="0" smtClean="0">
                <a:latin typeface="Curlz MT" pitchFamily="82" charset="0"/>
              </a:rPr>
              <a:t> :</a:t>
            </a:r>
            <a:endParaRPr lang="fr-FR" b="1" i="1" dirty="0" smtClean="0">
              <a:latin typeface="Curlz MT" pitchFamily="82" charset="0"/>
            </a:endParaRPr>
          </a:p>
          <a:p>
            <a:pPr>
              <a:buNone/>
            </a:pPr>
            <a:r>
              <a:rPr lang="fr-FR" b="1" dirty="0" smtClean="0"/>
              <a:t>DELETE FROM</a:t>
            </a:r>
            <a:r>
              <a:rPr lang="fr-FR" dirty="0" smtClean="0"/>
              <a:t> Chauffeur</a:t>
            </a:r>
          </a:p>
          <a:p>
            <a:pPr>
              <a:buNone/>
            </a:pPr>
            <a:r>
              <a:rPr lang="fr-FR" b="1" dirty="0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date_Naissance</a:t>
            </a:r>
            <a:r>
              <a:rPr lang="fr-FR" dirty="0" smtClean="0"/>
              <a:t>&lt;’1/1/1960’ ;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u="sng" dirty="0" smtClean="0">
                <a:solidFill>
                  <a:srgbClr val="00B050"/>
                </a:solidFill>
                <a:latin typeface="Papyrus" pitchFamily="66" charset="0"/>
              </a:rPr>
              <a:t>Modification </a:t>
            </a:r>
            <a:r>
              <a:rPr lang="fr-FR" b="1" u="sng" dirty="0" smtClean="0">
                <a:solidFill>
                  <a:srgbClr val="00B050"/>
                </a:solidFill>
                <a:latin typeface="Papyrus" pitchFamily="66" charset="0"/>
              </a:rPr>
              <a:t>de lignes</a:t>
            </a:r>
            <a:r>
              <a:rPr lang="fr-FR" b="1" dirty="0" smtClean="0">
                <a:solidFill>
                  <a:srgbClr val="00B050"/>
                </a:solidFill>
                <a:latin typeface="Papyrus" pitchFamily="66" charset="0"/>
              </a:rPr>
              <a:t> :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pPr marL="457200" lvl="0" indent="-457200">
              <a:buClr>
                <a:srgbClr val="FF0000"/>
              </a:buClr>
              <a:buFont typeface="+mj-lt"/>
              <a:buAutoNum type="alphaLcPeriod" startAt="2"/>
            </a:pPr>
            <a:r>
              <a:rPr lang="fr-FR" b="1" u="sng" dirty="0" smtClean="0">
                <a:latin typeface="Curlz MT" pitchFamily="82" charset="0"/>
              </a:rPr>
              <a:t>Syntaxe</a:t>
            </a:r>
            <a:r>
              <a:rPr lang="fr-FR" b="1" dirty="0" smtClean="0">
                <a:latin typeface="Curlz MT" pitchFamily="82" charset="0"/>
              </a:rPr>
              <a:t> :</a:t>
            </a:r>
            <a:endParaRPr lang="fr-FR" b="1" i="1" dirty="0" smtClean="0">
              <a:latin typeface="Curlz MT" pitchFamily="82" charset="0"/>
            </a:endParaRPr>
          </a:p>
          <a:p>
            <a:pPr>
              <a:buNone/>
            </a:pPr>
            <a:r>
              <a:rPr lang="fr-FR" b="1" dirty="0" smtClean="0"/>
              <a:t>UPDATE</a:t>
            </a:r>
            <a:r>
              <a:rPr lang="fr-FR" dirty="0" smtClean="0"/>
              <a:t> </a:t>
            </a:r>
            <a:r>
              <a:rPr lang="fr-FR" dirty="0" err="1" smtClean="0"/>
              <a:t>nom_table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SET </a:t>
            </a:r>
            <a:r>
              <a:rPr lang="fr-FR" dirty="0" smtClean="0"/>
              <a:t>	Colonne1=valeurs1,</a:t>
            </a:r>
          </a:p>
          <a:p>
            <a:pPr>
              <a:buNone/>
            </a:pPr>
            <a:r>
              <a:rPr lang="fr-FR" dirty="0" smtClean="0"/>
              <a:t>           Colonne2=valeurs2,</a:t>
            </a:r>
          </a:p>
          <a:p>
            <a:pPr>
              <a:buNone/>
            </a:pPr>
            <a:r>
              <a:rPr lang="fr-FR" dirty="0" smtClean="0"/>
              <a:t>            ……………….</a:t>
            </a:r>
          </a:p>
          <a:p>
            <a:pPr>
              <a:buNone/>
            </a:pPr>
            <a:r>
              <a:rPr lang="fr-FR" b="1" dirty="0" smtClean="0"/>
              <a:t>WHERE</a:t>
            </a:r>
            <a:r>
              <a:rPr lang="fr-FR" dirty="0" smtClean="0"/>
              <a:t> condition;</a:t>
            </a:r>
          </a:p>
          <a:p>
            <a:endParaRPr lang="fr-FR" dirty="0" smtClean="0"/>
          </a:p>
          <a:p>
            <a:pPr marL="457200" lvl="0" indent="-457200">
              <a:buClr>
                <a:srgbClr val="FF0000"/>
              </a:buClr>
              <a:buFont typeface="+mj-lt"/>
              <a:buAutoNum type="alphaLcPeriod" startAt="2"/>
            </a:pPr>
            <a:r>
              <a:rPr lang="fr-FR" b="1" u="sng" dirty="0" smtClean="0">
                <a:latin typeface="Curlz MT" pitchFamily="82" charset="0"/>
              </a:rPr>
              <a:t>Exemple</a:t>
            </a:r>
            <a:r>
              <a:rPr lang="fr-FR" b="1" dirty="0" smtClean="0">
                <a:latin typeface="Curlz MT" pitchFamily="82" charset="0"/>
              </a:rPr>
              <a:t> :</a:t>
            </a:r>
            <a:endParaRPr lang="fr-FR" b="1" i="1" dirty="0" smtClean="0">
              <a:latin typeface="Curlz MT" pitchFamily="82" charset="0"/>
            </a:endParaRPr>
          </a:p>
          <a:p>
            <a:pPr>
              <a:buNone/>
            </a:pPr>
            <a:r>
              <a:rPr lang="fr-FR" b="1" dirty="0" smtClean="0"/>
              <a:t>UPDATE </a:t>
            </a:r>
            <a:r>
              <a:rPr lang="fr-FR" dirty="0" smtClean="0"/>
              <a:t>Bus</a:t>
            </a:r>
          </a:p>
          <a:p>
            <a:pPr>
              <a:buNone/>
            </a:pPr>
            <a:r>
              <a:rPr lang="fr-FR" b="1" dirty="0" smtClean="0"/>
              <a:t>SET</a:t>
            </a:r>
            <a:r>
              <a:rPr lang="fr-FR" dirty="0" smtClean="0"/>
              <a:t> 	Classe=’B’</a:t>
            </a:r>
          </a:p>
          <a:p>
            <a:pPr>
              <a:buNone/>
            </a:pPr>
            <a:r>
              <a:rPr lang="fr-FR" b="1" dirty="0" smtClean="0"/>
              <a:t>WHERE</a:t>
            </a:r>
            <a:r>
              <a:rPr lang="fr-FR" dirty="0" smtClean="0"/>
              <a:t> </a:t>
            </a:r>
            <a:r>
              <a:rPr lang="fr-FR" dirty="0" err="1" smtClean="0"/>
              <a:t>Nb_Places</a:t>
            </a:r>
            <a:r>
              <a:rPr lang="fr-FR" dirty="0" smtClean="0"/>
              <a:t>&gt;40;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>
              <a:buClr>
                <a:srgbClr val="FF0000"/>
              </a:buClr>
              <a:buFont typeface="+mj-lt"/>
              <a:buAutoNum type="arabicPeriod" startAt="4"/>
            </a:pPr>
            <a:r>
              <a:rPr lang="fr-FR" sz="2700" b="1" u="sng" dirty="0" smtClean="0">
                <a:solidFill>
                  <a:srgbClr val="00B050"/>
                </a:solidFill>
                <a:latin typeface="Papyrus" pitchFamily="66" charset="0"/>
              </a:rPr>
              <a:t>Recherche de données : Requêtes</a:t>
            </a:r>
            <a:r>
              <a:rPr lang="fr-FR" sz="2700" b="1" dirty="0" smtClean="0">
                <a:solidFill>
                  <a:srgbClr val="00B050"/>
                </a:solidFill>
                <a:latin typeface="Papyrus" pitchFamily="66" charset="0"/>
              </a:rPr>
              <a:t> :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recherche de données dans une base de données </a:t>
            </a:r>
          </a:p>
          <a:p>
            <a:pPr>
              <a:buNone/>
            </a:pPr>
            <a:r>
              <a:rPr lang="fr-FR" dirty="0" smtClean="0"/>
              <a:t>peut être l’une de ces opérations :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u="sng" dirty="0" smtClean="0"/>
              <a:t>Projection</a:t>
            </a:r>
            <a:r>
              <a:rPr lang="fr-FR" dirty="0" smtClean="0"/>
              <a:t> : recherche de certaines colonnes dans une table ;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u="sng" dirty="0" smtClean="0"/>
              <a:t>Sélection</a:t>
            </a:r>
            <a:r>
              <a:rPr lang="fr-FR" dirty="0" smtClean="0"/>
              <a:t> : recherche de certaines lignes dans une table ;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u="sng" dirty="0" smtClean="0"/>
              <a:t>Jointure</a:t>
            </a:r>
            <a:r>
              <a:rPr lang="fr-FR" dirty="0" smtClean="0"/>
              <a:t> : recherche sur deux tables ;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u="sng" dirty="0" smtClean="0"/>
              <a:t>Combinaison de projection, sélection et jointure</a:t>
            </a:r>
            <a:r>
              <a:rPr lang="fr-FR" dirty="0" smtClean="0"/>
              <a:t>.</a:t>
            </a:r>
          </a:p>
          <a:p>
            <a:pPr>
              <a:buNone/>
            </a:pPr>
            <a:r>
              <a:rPr lang="fr-FR" dirty="0" smtClean="0"/>
              <a:t>La recherche en mode commande est effectuée </a:t>
            </a:r>
          </a:p>
          <a:p>
            <a:pPr>
              <a:buNone/>
            </a:pPr>
            <a:r>
              <a:rPr lang="fr-FR" dirty="0" smtClean="0"/>
              <a:t>grâce à la commande </a:t>
            </a:r>
            <a:r>
              <a:rPr lang="fr-FR" b="1" dirty="0" smtClean="0">
                <a:solidFill>
                  <a:srgbClr val="FF0000"/>
                </a:solidFill>
              </a:rPr>
              <a:t>SELECT</a:t>
            </a:r>
            <a:r>
              <a:rPr lang="fr-FR" dirty="0" smtClean="0"/>
              <a:t> du langage SQL.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7467600" cy="703263"/>
          </a:xfrm>
        </p:spPr>
        <p:txBody>
          <a:bodyPr>
            <a:normAutofit/>
          </a:bodyPr>
          <a:lstStyle/>
          <a:p>
            <a:pPr marL="514350" lvl="0" indent="-514350" eaLnBrk="1" fontAlgn="auto" hangingPunct="1">
              <a:spcAft>
                <a:spcPts val="0"/>
              </a:spcAft>
              <a:buClr>
                <a:srgbClr val="FF0000"/>
              </a:buClr>
              <a:buFont typeface="+mj-lt"/>
              <a:buAutoNum type="alphaLcPeriod"/>
              <a:defRPr/>
            </a:pPr>
            <a:r>
              <a:rPr lang="fr-FR" b="1" u="sng" dirty="0" smtClean="0">
                <a:solidFill>
                  <a:schemeClr val="tx1"/>
                </a:solidFill>
                <a:latin typeface="Curlz MT" pitchFamily="82" charset="0"/>
              </a:rPr>
              <a:t>Projection</a:t>
            </a:r>
            <a:r>
              <a:rPr lang="fr-FR" b="1" dirty="0" smtClean="0">
                <a:solidFill>
                  <a:schemeClr val="tx1"/>
                </a:solidFill>
                <a:latin typeface="Curlz MT" pitchFamily="82" charset="0"/>
              </a:rPr>
              <a:t> :</a:t>
            </a:r>
            <a:endParaRPr lang="fr-FR" dirty="0">
              <a:solidFill>
                <a:schemeClr val="tx1"/>
              </a:solidFill>
              <a:latin typeface="Curlz MT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5330968"/>
          </a:xfrm>
          <a:noFill/>
          <a:ln>
            <a:gradFill>
              <a:gsLst>
                <a:gs pos="0">
                  <a:srgbClr val="FF6699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"/>
              <a:defRPr/>
            </a:pPr>
            <a:r>
              <a:rPr lang="en-GB" b="1" u="sng" dirty="0" err="1" smtClean="0">
                <a:latin typeface="Curlz MT" pitchFamily="82" charset="0"/>
              </a:rPr>
              <a:t>Syntaxe</a:t>
            </a:r>
            <a:r>
              <a:rPr lang="en-GB" b="1" dirty="0" smtClean="0">
                <a:latin typeface="Curlz MT" pitchFamily="82" charset="0"/>
              </a:rPr>
              <a:t> : </a:t>
            </a:r>
            <a:endParaRPr lang="fr-FR" dirty="0" smtClean="0">
              <a:latin typeface="Curlz MT" pitchFamily="82" charset="0"/>
            </a:endParaRPr>
          </a:p>
          <a:p>
            <a:pPr>
              <a:buNone/>
            </a:pPr>
            <a:r>
              <a:rPr lang="fr-FR" b="1" dirty="0" smtClean="0"/>
              <a:t>SELECT [DISTINCT] *|</a:t>
            </a:r>
            <a:r>
              <a:rPr lang="fr-FR" b="1" dirty="0" err="1" smtClean="0"/>
              <a:t>liste_champs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table;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Distinct : permet d’afficher un seul exemplaire des lignes identiques du résultat trouvé.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*: désigne tous les champs de la table 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La liste des champs sert comme entête de colonnes (alias)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S’il y a plus qu’un champ à spécifier il faut les séparer par des virgules.</a:t>
            </a: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FDEA13F-C30F-4DA6-898C-6C060372C0B1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42910" y="500042"/>
            <a:ext cx="7467600" cy="5643602"/>
          </a:xfrm>
          <a:scene3d>
            <a:camera prst="orthographicFront"/>
            <a:lightRig rig="twoPt" dir="t"/>
          </a:scene3d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S"/>
              <a:defRPr/>
            </a:pPr>
            <a:r>
              <a:rPr lang="fr-FR" sz="4000" b="1" u="sng" dirty="0" smtClean="0">
                <a:solidFill>
                  <a:srgbClr val="92D050"/>
                </a:solidFill>
                <a:latin typeface="Curlz MT" pitchFamily="82" charset="0"/>
              </a:rPr>
              <a:t>Exemple</a:t>
            </a:r>
            <a:r>
              <a:rPr lang="fr-FR" sz="4000" b="1" i="1" dirty="0" smtClean="0">
                <a:solidFill>
                  <a:srgbClr val="92D050"/>
                </a:solidFill>
              </a:rPr>
              <a:t>: </a:t>
            </a:r>
          </a:p>
          <a:p>
            <a:pPr>
              <a:buNone/>
            </a:pPr>
            <a:r>
              <a:rPr lang="fr-FR" b="1" dirty="0" smtClean="0"/>
              <a:t>SELECT *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Client ;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SELECT DISTINCT </a:t>
            </a:r>
            <a:r>
              <a:rPr lang="fr-FR" b="1" dirty="0" err="1" smtClean="0"/>
              <a:t>ref_produit</a:t>
            </a:r>
            <a:r>
              <a:rPr lang="fr-FR" b="1" dirty="0" smtClean="0"/>
              <a:t> 	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</a:t>
            </a:r>
            <a:r>
              <a:rPr lang="fr-FR" b="1" dirty="0" err="1" smtClean="0"/>
              <a:t>details_commandes</a:t>
            </a:r>
            <a:r>
              <a:rPr lang="fr-FR" b="1" dirty="0" smtClean="0"/>
              <a:t>;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en-GB" b="1" dirty="0" smtClean="0"/>
              <a:t>SELECT </a:t>
            </a:r>
            <a:r>
              <a:rPr lang="en-GB" b="1" dirty="0" err="1" smtClean="0"/>
              <a:t>Nom_Cli</a:t>
            </a:r>
            <a:r>
              <a:rPr lang="en-GB" b="1" dirty="0" smtClean="0"/>
              <a:t>, </a:t>
            </a:r>
            <a:r>
              <a:rPr lang="en-GB" b="1" dirty="0" err="1" smtClean="0"/>
              <a:t>Prenom_Cli</a:t>
            </a:r>
            <a:r>
              <a:rPr lang="en-GB" b="1" dirty="0" smtClean="0"/>
              <a:t>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client;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SELECT </a:t>
            </a:r>
            <a:r>
              <a:rPr lang="fr-FR" b="1" dirty="0" err="1" smtClean="0"/>
              <a:t>Prenom_Cli</a:t>
            </a:r>
            <a:r>
              <a:rPr lang="fr-FR" b="1" dirty="0" smtClean="0"/>
              <a:t> 'Prénom de client', </a:t>
            </a:r>
            <a:r>
              <a:rPr lang="fr-FR" b="1" dirty="0" err="1" smtClean="0"/>
              <a:t>Nom_cli</a:t>
            </a:r>
            <a:r>
              <a:rPr lang="fr-FR" b="1" dirty="0" smtClean="0"/>
              <a:t> 'Nom de client'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client;</a:t>
            </a:r>
            <a:endParaRPr lang="fr-FR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SELECT </a:t>
            </a:r>
            <a:r>
              <a:rPr lang="fr-FR" b="1" dirty="0" err="1" smtClean="0"/>
              <a:t>date_loc</a:t>
            </a:r>
            <a:r>
              <a:rPr lang="fr-FR" b="1" dirty="0" smtClean="0"/>
              <a:t>, </a:t>
            </a:r>
            <a:r>
              <a:rPr lang="fr-FR" b="1" dirty="0" err="1" smtClean="0"/>
              <a:t>Duree_Loc</a:t>
            </a:r>
            <a:r>
              <a:rPr lang="fr-FR" b="1" dirty="0" smtClean="0"/>
              <a:t>*</a:t>
            </a:r>
            <a:r>
              <a:rPr lang="fr-FR" b="1" dirty="0" err="1" smtClean="0"/>
              <a:t>Cout_Loc</a:t>
            </a:r>
            <a:r>
              <a:rPr lang="fr-FR" b="1" dirty="0" smtClean="0"/>
              <a:t> 'Frais' 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Location;</a:t>
            </a:r>
            <a:endParaRPr lang="fr-FR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fr-FR" dirty="0" smtClean="0"/>
              <a:t> 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GB" b="1" i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63640EF-9B04-4759-952E-FBDC0C128C8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7467600" cy="703263"/>
          </a:xfrm>
        </p:spPr>
        <p:txBody>
          <a:bodyPr>
            <a:normAutofit fontScale="90000"/>
          </a:bodyPr>
          <a:lstStyle/>
          <a:p>
            <a:pPr marL="457200" lvl="1" indent="-457200" eaLnBrk="1" fontAlgn="auto" hangingPunct="1">
              <a:spcAft>
                <a:spcPts val="0"/>
              </a:spcAft>
              <a:buClr>
                <a:srgbClr val="FF0000"/>
              </a:buClr>
              <a:buFont typeface="+mj-lt"/>
              <a:buAutoNum type="alphaLcPeriod" startAt="2"/>
              <a:defRPr/>
            </a:pPr>
            <a:r>
              <a:rPr lang="fr-FR" sz="3200" b="1" u="sng" dirty="0" smtClean="0">
                <a:solidFill>
                  <a:schemeClr val="tx1"/>
                </a:solidFill>
                <a:latin typeface="Curlz MT" pitchFamily="82" charset="0"/>
                <a:cs typeface="Times New Roman" pitchFamily="18" charset="0"/>
              </a:rPr>
              <a:t>Sélection</a:t>
            </a:r>
            <a:r>
              <a:rPr lang="fr-FR" sz="3200" b="1" dirty="0">
                <a:solidFill>
                  <a:schemeClr val="tx1"/>
                </a:solidFill>
                <a:latin typeface="Curlz MT" pitchFamily="82" charset="0"/>
                <a:cs typeface="Times New Roman" pitchFamily="18" charset="0"/>
              </a:rPr>
              <a:t> :</a:t>
            </a:r>
            <a:r>
              <a:rPr lang="fr-F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28688"/>
            <a:ext cx="7467600" cy="5545137"/>
          </a:xfrm>
        </p:spPr>
        <p:txBody>
          <a:bodyPr/>
          <a:lstStyle/>
          <a:p>
            <a:pPr eaLnBrk="1" hangingPunct="1">
              <a:buNone/>
            </a:pPr>
            <a:endParaRPr lang="fr-FR" dirty="0" smtClean="0"/>
          </a:p>
          <a:p>
            <a:pPr>
              <a:buNone/>
            </a:pPr>
            <a:r>
              <a:rPr lang="en-GB" b="1" dirty="0" smtClean="0"/>
              <a:t>SELECT [DISTINCT] *|</a:t>
            </a:r>
            <a:r>
              <a:rPr lang="en-GB" b="1" dirty="0" err="1" smtClean="0"/>
              <a:t>liste_champs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table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WHERE condition;</a:t>
            </a:r>
            <a:endParaRPr lang="fr-FR" dirty="0" smtClean="0"/>
          </a:p>
          <a:p>
            <a:pPr eaLnBrk="1" hangingPunct="1">
              <a:buNone/>
            </a:pPr>
            <a:endParaRPr lang="fr-FR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5D32923-E5D6-4BDC-A7EA-85BDEE98FD8D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00063"/>
            <a:ext cx="7467600" cy="5973762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Wingdings" pitchFamily="2" charset="2"/>
              <a:buChar char="S"/>
              <a:defRPr/>
            </a:pPr>
            <a:r>
              <a:rPr lang="fr-FR" b="1" dirty="0" smtClean="0"/>
              <a:t> </a:t>
            </a:r>
            <a:r>
              <a:rPr lang="fr-FR" b="1" u="sng" dirty="0" smtClean="0">
                <a:latin typeface="Curlz MT" pitchFamily="82" charset="0"/>
              </a:rPr>
              <a:t>Remarques</a:t>
            </a:r>
            <a:r>
              <a:rPr lang="fr-FR" b="1" dirty="0" smtClean="0">
                <a:latin typeface="Curlz MT" pitchFamily="82" charset="0"/>
              </a:rPr>
              <a:t> : </a:t>
            </a: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On peut utiliser plusieurs opérateurs pour construire une condition ; &lt;, &gt;, &lt;=, &gt;=, &lt;&gt;, =</a:t>
            </a:r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On peut combiner plusieurs conditions ; AND, OR et NOT.</a:t>
            </a:r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Un texte est encadré par deux apostrophes (‘ ‘).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49E438C-81DD-4A8C-A9DC-D9141946BAC5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467600" cy="5925272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On peut utiliser aussi :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>
                <a:solidFill>
                  <a:srgbClr val="FF0066"/>
                </a:solidFill>
              </a:rPr>
              <a:t>BETWEEN</a:t>
            </a:r>
            <a:r>
              <a:rPr lang="fr-FR" dirty="0" smtClean="0"/>
              <a:t> : pour encadrer une valeur. Exemple: BETWEEN 100 AND 200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>
                <a:solidFill>
                  <a:srgbClr val="FF0066"/>
                </a:solidFill>
              </a:rPr>
              <a:t>IN</a:t>
            </a:r>
            <a:r>
              <a:rPr lang="fr-FR" dirty="0" smtClean="0"/>
              <a:t> : pour créer une liste. Exemple: IN (‘Paris’, ‘Montréal’, ‘London’)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>
                <a:solidFill>
                  <a:srgbClr val="FF0066"/>
                </a:solidFill>
              </a:rPr>
              <a:t>IS NULL</a:t>
            </a:r>
            <a:r>
              <a:rPr lang="fr-FR" dirty="0" smtClean="0"/>
              <a:t> : la valeur est nulle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>
                <a:solidFill>
                  <a:srgbClr val="FF0066"/>
                </a:solidFill>
              </a:rPr>
              <a:t>IS NOT NULL</a:t>
            </a:r>
            <a:r>
              <a:rPr lang="fr-FR" dirty="0" smtClean="0"/>
              <a:t> : la valeur n’est pas nulle</a:t>
            </a:r>
          </a:p>
          <a:p>
            <a:pPr lvl="0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>
                <a:solidFill>
                  <a:srgbClr val="FF0066"/>
                </a:solidFill>
              </a:rPr>
              <a:t>LIKE</a:t>
            </a:r>
            <a:r>
              <a:rPr lang="fr-FR" dirty="0" smtClean="0">
                <a:solidFill>
                  <a:srgbClr val="FFC000"/>
                </a:solidFill>
              </a:rPr>
              <a:t> </a:t>
            </a:r>
            <a:r>
              <a:rPr lang="fr-FR" dirty="0" smtClean="0"/>
              <a:t>: pour utiliser les caractères génériques Exemple : LIKE ‘_A%’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225536"/>
          </a:xfrm>
        </p:spPr>
        <p:txBody>
          <a:bodyPr/>
          <a:lstStyle/>
          <a:p>
            <a:pPr marL="571500" lvl="1" indent="-571500">
              <a:buClr>
                <a:srgbClr val="00B050"/>
              </a:buClr>
              <a:buFont typeface="+mj-lt"/>
              <a:buAutoNum type="romanUcPeriod"/>
            </a:pPr>
            <a:r>
              <a:rPr lang="fr-FR" sz="3200" b="1" u="sng" dirty="0" smtClean="0">
                <a:solidFill>
                  <a:srgbClr val="FF0000"/>
                </a:solidFill>
                <a:latin typeface="Bradley Hand ITC" pitchFamily="66" charset="0"/>
              </a:rPr>
              <a:t>Introduction</a:t>
            </a:r>
            <a:r>
              <a:rPr lang="fr-FR" sz="3200" b="1" dirty="0" smtClean="0">
                <a:solidFill>
                  <a:srgbClr val="FF0000"/>
                </a:solidFill>
                <a:latin typeface="Bradley Hand ITC" pitchFamily="66" charset="0"/>
              </a:rPr>
              <a:t> :</a:t>
            </a:r>
            <a:endParaRPr lang="fr-FR" b="1" dirty="0">
              <a:solidFill>
                <a:srgbClr val="FF0000"/>
              </a:solidFill>
              <a:latin typeface="Bradley Hand ITC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58204" cy="5045216"/>
          </a:xfrm>
        </p:spPr>
        <p:txBody>
          <a:bodyPr/>
          <a:lstStyle/>
          <a:p>
            <a:pPr>
              <a:buClr>
                <a:srgbClr val="00B0F0"/>
              </a:buClr>
              <a:buFont typeface="Wingdings" pitchFamily="2" charset="2"/>
              <a:buChar char="Ü"/>
            </a:pP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Le langage LDD permet de créer (</a:t>
            </a:r>
            <a:r>
              <a:rPr lang="fr-FR" dirty="0" err="1" smtClean="0"/>
              <a:t>create</a:t>
            </a:r>
            <a:r>
              <a:rPr lang="fr-FR" dirty="0" smtClean="0"/>
              <a:t>) et de manipuler(alter, drop) </a:t>
            </a:r>
            <a:r>
              <a:rPr lang="fr-FR" u="sng" dirty="0" smtClean="0">
                <a:solidFill>
                  <a:srgbClr val="FF6699"/>
                </a:solidFill>
              </a:rPr>
              <a:t>la structure </a:t>
            </a:r>
            <a:r>
              <a:rPr lang="fr-FR" dirty="0" smtClean="0"/>
              <a:t>de la base de données.</a:t>
            </a:r>
          </a:p>
          <a:p>
            <a:pPr>
              <a:buClr>
                <a:srgbClr val="00B0F0"/>
              </a:buClr>
              <a:buNone/>
            </a:pP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Le langage de LMD permet de remplir (insérer), modifier, effacer (supprimer) ou d’exploiter (consulter) la base de données.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7467600" cy="6213304"/>
          </a:xfrm>
        </p:spPr>
        <p:txBody>
          <a:bodyPr/>
          <a:lstStyle/>
          <a:p>
            <a:pPr>
              <a:buNone/>
            </a:pPr>
            <a:r>
              <a:rPr lang="fr-FR" b="1" u="sng" dirty="0" smtClean="0">
                <a:latin typeface="Curlz MT" pitchFamily="82" charset="0"/>
              </a:rPr>
              <a:t>Exemple</a:t>
            </a:r>
            <a:r>
              <a:rPr lang="fr-FR" b="1" i="1" dirty="0" smtClean="0"/>
              <a:t>: </a:t>
            </a:r>
          </a:p>
          <a:p>
            <a:pPr>
              <a:buNone/>
            </a:pPr>
            <a:r>
              <a:rPr lang="en-GB" b="1" dirty="0" smtClean="0"/>
              <a:t>SELECT *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Location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WHERE </a:t>
            </a:r>
            <a:r>
              <a:rPr lang="en-GB" b="1" dirty="0" err="1" smtClean="0"/>
              <a:t>Duree_Loc</a:t>
            </a:r>
            <a:r>
              <a:rPr lang="en-GB" b="1" dirty="0" smtClean="0"/>
              <a:t>&gt;= 3;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SELECT </a:t>
            </a:r>
            <a:r>
              <a:rPr lang="en-GB" b="1" smtClean="0"/>
              <a:t>* </a:t>
            </a:r>
          </a:p>
          <a:p>
            <a:pPr>
              <a:buNone/>
            </a:pPr>
            <a:r>
              <a:rPr lang="en-GB" b="1" smtClean="0"/>
              <a:t>FROM </a:t>
            </a:r>
            <a:r>
              <a:rPr lang="en-GB" b="1" dirty="0" smtClean="0"/>
              <a:t>Location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WHERE </a:t>
            </a:r>
            <a:r>
              <a:rPr lang="en-GB" b="1" dirty="0" err="1" smtClean="0"/>
              <a:t>cout_loc</a:t>
            </a:r>
            <a:r>
              <a:rPr lang="en-GB" b="1" dirty="0" smtClean="0"/>
              <a:t> BETWEEN 110 AND 200; </a:t>
            </a:r>
            <a:endParaRPr lang="fr-FR" dirty="0" smtClean="0"/>
          </a:p>
          <a:p>
            <a:pPr>
              <a:buNone/>
            </a:pPr>
            <a:r>
              <a:rPr lang="en-GB" dirty="0" smtClean="0"/>
              <a:t>  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SELECT </a:t>
            </a:r>
            <a:r>
              <a:rPr lang="en-GB" b="1" dirty="0" err="1" smtClean="0"/>
              <a:t>Prenom_Cli</a:t>
            </a:r>
            <a:r>
              <a:rPr lang="en-GB" b="1" dirty="0" smtClean="0"/>
              <a:t>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Client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WHERE </a:t>
            </a:r>
            <a:r>
              <a:rPr lang="en-GB" b="1" dirty="0" err="1" smtClean="0"/>
              <a:t>Nom_cli</a:t>
            </a:r>
            <a:r>
              <a:rPr lang="en-GB" b="1" dirty="0" smtClean="0"/>
              <a:t> IN (‘Ahmed’, ‘</a:t>
            </a:r>
            <a:r>
              <a:rPr lang="en-GB" b="1" dirty="0" err="1" smtClean="0"/>
              <a:t>Mahmoud</a:t>
            </a:r>
            <a:r>
              <a:rPr lang="en-GB" b="1" dirty="0" smtClean="0"/>
              <a:t>’, ‘Mohamed’);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88"/>
            <a:ext cx="7467600" cy="61166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  <a:p>
            <a:pPr eaLnBrk="1" hangingPunct="1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'Menzel%' commence par </a:t>
            </a:r>
            <a:r>
              <a:rPr lang="fr-FR" i="1" dirty="0" smtClean="0"/>
              <a:t>Menzel </a:t>
            </a:r>
            <a:endParaRPr lang="fr-FR" dirty="0" smtClean="0"/>
          </a:p>
          <a:p>
            <a:pPr eaLnBrk="1" hangingPunct="1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 '%Men%' contient le mot </a:t>
            </a:r>
            <a:r>
              <a:rPr lang="fr-FR" i="1" dirty="0" smtClean="0"/>
              <a:t>Men </a:t>
            </a:r>
            <a:endParaRPr lang="fr-FR" dirty="0" smtClean="0"/>
          </a:p>
          <a:p>
            <a:pPr eaLnBrk="1" hangingPunct="1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'_M%' dont le 2ème caractère est M </a:t>
            </a:r>
          </a:p>
          <a:p>
            <a:pPr eaLnBrk="1" hangingPunct="1"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 Ville LIKE [B-D]% à On sélectionne les villes dont la première lettre du nom est entre le B et le D. </a:t>
            </a:r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</p:txBody>
      </p:sp>
      <p:sp>
        <p:nvSpPr>
          <p:cNvPr id="4" name="ZoneTexte 3"/>
          <p:cNvSpPr txBox="1"/>
          <p:nvPr/>
        </p:nvSpPr>
        <p:spPr>
          <a:xfrm>
            <a:off x="539552" y="620688"/>
            <a:ext cx="7000924" cy="1200329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SELECT * </a:t>
            </a:r>
            <a:endParaRPr lang="fr-F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FROM Client </a:t>
            </a:r>
            <a:endParaRPr lang="fr-F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WHERE Ville LIKE '%</a:t>
            </a:r>
            <a:r>
              <a:rPr lang="en-GB" b="1" dirty="0" err="1"/>
              <a:t>Menzel</a:t>
            </a:r>
            <a:r>
              <a:rPr lang="en-GB" b="1" dirty="0"/>
              <a:t>'; </a:t>
            </a:r>
            <a:endParaRPr lang="fr-F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C60485A-6AB0-4D21-AA41-D42D60BD8BB7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755576" y="4797152"/>
            <a:ext cx="6286544" cy="923330"/>
          </a:xfrm>
          <a:prstGeom prst="rect">
            <a:avLst/>
          </a:prstGeom>
          <a:effectLst>
            <a:glow rad="139700">
              <a:schemeClr val="accent5">
                <a:satMod val="175000"/>
                <a:alpha val="40000"/>
              </a:schemeClr>
            </a:glow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Select * </a:t>
            </a:r>
            <a:endParaRPr lang="fr-F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From Client</a:t>
            </a:r>
            <a:endParaRPr lang="fr-FR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/>
              <a:t>Where </a:t>
            </a:r>
            <a:r>
              <a:rPr lang="en-GB" b="1" dirty="0" err="1"/>
              <a:t>adr_Cli</a:t>
            </a:r>
            <a:r>
              <a:rPr lang="en-GB" b="1" dirty="0"/>
              <a:t> IS NULL;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63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7467600" cy="560387"/>
          </a:xfrm>
        </p:spPr>
        <p:txBody>
          <a:bodyPr/>
          <a:lstStyle/>
          <a:p>
            <a:pPr marL="457200" indent="-457200" eaLnBrk="1" hangingPunct="1">
              <a:buClr>
                <a:srgbClr val="FF0000"/>
              </a:buClr>
              <a:buFont typeface="+mj-lt"/>
              <a:buAutoNum type="alphaLcPeriod" startAt="3"/>
              <a:defRPr/>
            </a:pPr>
            <a:r>
              <a:rPr lang="fr-FR" sz="2400" b="1" u="sng" dirty="0" smtClean="0">
                <a:solidFill>
                  <a:schemeClr val="tx1"/>
                </a:solidFill>
                <a:latin typeface="Agency FB" pitchFamily="34" charset="0"/>
              </a:rPr>
              <a:t>Jointure:</a:t>
            </a:r>
            <a:endParaRPr lang="fr-FR" sz="2400" b="1" dirty="0">
              <a:solidFill>
                <a:schemeClr val="tx1"/>
              </a:solidFill>
              <a:latin typeface="Agency FB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28688"/>
            <a:ext cx="7467600" cy="5545137"/>
          </a:xfrm>
        </p:spPr>
        <p:txBody>
          <a:bodyPr/>
          <a:lstStyle/>
          <a:p>
            <a:pPr>
              <a:buNone/>
            </a:pPr>
            <a:r>
              <a:rPr lang="en-GB" b="1" dirty="0" smtClean="0"/>
              <a:t>SELECT [DISTINCT] *|</a:t>
            </a:r>
            <a:r>
              <a:rPr lang="en-GB" b="1" dirty="0" err="1" smtClean="0"/>
              <a:t>liste_champs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table1 [Alias1], table2 [Alias2]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WHERE condition;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u="sng" dirty="0" smtClean="0">
                <a:solidFill>
                  <a:srgbClr val="92D050"/>
                </a:solidFill>
              </a:rPr>
              <a:t>Alias</a:t>
            </a:r>
            <a:r>
              <a:rPr lang="fr-FR" dirty="0" smtClean="0"/>
              <a:t> : pour attribuer un nom à une table</a:t>
            </a:r>
          </a:p>
          <a:p>
            <a:pPr eaLnBrk="1" hangingPunct="1">
              <a:buFont typeface="Wingdings" pitchFamily="2" charset="2"/>
              <a:buNone/>
            </a:pPr>
            <a:endParaRPr lang="fr-FR" dirty="0" smtClean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C7B6AAD-FCDA-4899-88A9-C16693143511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88"/>
            <a:ext cx="8435280" cy="61166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fr-FR" b="1" u="sng" dirty="0" smtClean="0">
                <a:latin typeface="Forte" pitchFamily="66" charset="0"/>
              </a:rPr>
              <a:t>Exemple: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SELECT Nom, </a:t>
            </a:r>
            <a:r>
              <a:rPr lang="fr-FR" b="1" dirty="0" err="1" smtClean="0"/>
              <a:t>Prenom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FROM Chauffeur C, Historique B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WHERE B.</a:t>
            </a:r>
            <a:r>
              <a:rPr lang="fr-FR" b="1" dirty="0" err="1" smtClean="0"/>
              <a:t>Nb_Voyageurs</a:t>
            </a:r>
            <a:r>
              <a:rPr lang="fr-FR" b="1" dirty="0" smtClean="0"/>
              <a:t>&gt;=50;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en-GB" sz="1600" b="1" dirty="0" smtClean="0"/>
              <a:t>SELECT </a:t>
            </a:r>
            <a:r>
              <a:rPr lang="en-GB" sz="1600" b="1" dirty="0" err="1" smtClean="0"/>
              <a:t>Nom_Cli</a:t>
            </a:r>
            <a:r>
              <a:rPr lang="en-GB" sz="1600" b="1" dirty="0" smtClean="0"/>
              <a:t>, </a:t>
            </a:r>
            <a:r>
              <a:rPr lang="en-GB" sz="1600" b="1" dirty="0" err="1" smtClean="0"/>
              <a:t>Prenom_Cli</a:t>
            </a:r>
            <a:r>
              <a:rPr lang="en-GB" sz="1600" b="1" dirty="0" smtClean="0"/>
              <a:t>, </a:t>
            </a:r>
            <a:r>
              <a:rPr lang="en-GB" sz="1600" b="1" dirty="0" err="1" smtClean="0"/>
              <a:t>Immat_Vehicule</a:t>
            </a:r>
            <a:r>
              <a:rPr lang="en-GB" sz="1600" b="1" dirty="0" smtClean="0"/>
              <a:t>, </a:t>
            </a:r>
            <a:r>
              <a:rPr lang="en-GB" sz="1600" b="1" dirty="0" err="1" smtClean="0"/>
              <a:t>Date_Loc</a:t>
            </a:r>
            <a:r>
              <a:rPr lang="en-GB" sz="1600" b="1" dirty="0" smtClean="0"/>
              <a:t> </a:t>
            </a:r>
            <a:endParaRPr lang="fr-FR" sz="1600" dirty="0" smtClean="0"/>
          </a:p>
          <a:p>
            <a:pPr>
              <a:buNone/>
            </a:pPr>
            <a:r>
              <a:rPr lang="en-GB" sz="1600" b="1" dirty="0" smtClean="0"/>
              <a:t>FROM Client, Location </a:t>
            </a:r>
            <a:endParaRPr lang="fr-FR" sz="1600" dirty="0" smtClean="0"/>
          </a:p>
          <a:p>
            <a:pPr>
              <a:buNone/>
            </a:pPr>
            <a:r>
              <a:rPr lang="en-GB" sz="1200" b="1" dirty="0" smtClean="0"/>
              <a:t>WHERE </a:t>
            </a:r>
            <a:r>
              <a:rPr lang="en-GB" sz="1200" b="1" dirty="0" err="1" smtClean="0"/>
              <a:t>Client.NCIN_Cli</a:t>
            </a:r>
            <a:r>
              <a:rPr lang="en-GB" sz="1200" b="1" dirty="0" smtClean="0"/>
              <a:t> = </a:t>
            </a:r>
            <a:r>
              <a:rPr lang="en-GB" sz="1200" b="1" dirty="0" err="1" smtClean="0"/>
              <a:t>Location.NCIN_Cli</a:t>
            </a:r>
            <a:r>
              <a:rPr lang="en-GB" sz="1200" b="1" dirty="0" smtClean="0"/>
              <a:t> And Client. </a:t>
            </a:r>
            <a:r>
              <a:rPr lang="en-GB" sz="1200" b="1" dirty="0" err="1" smtClean="0"/>
              <a:t>NCIN_Cli</a:t>
            </a:r>
            <a:r>
              <a:rPr lang="en-GB" sz="1200" b="1" dirty="0" smtClean="0"/>
              <a:t> ='06697865'; </a:t>
            </a:r>
            <a:endParaRPr lang="fr-FR" sz="1200" dirty="0" smtClean="0"/>
          </a:p>
          <a:p>
            <a:pPr>
              <a:buNone/>
            </a:pPr>
            <a:r>
              <a:rPr lang="en-GB" dirty="0" smtClean="0"/>
              <a:t> </a:t>
            </a:r>
            <a:endParaRPr lang="fr-FR" dirty="0" smtClean="0"/>
          </a:p>
          <a:p>
            <a:pPr>
              <a:buNone/>
            </a:pPr>
            <a:r>
              <a:rPr lang="en-GB" sz="1800" b="1" dirty="0" smtClean="0"/>
              <a:t>SELECT </a:t>
            </a:r>
            <a:r>
              <a:rPr lang="en-GB" sz="1800" b="1" dirty="0" err="1" smtClean="0"/>
              <a:t>Nom_Cli</a:t>
            </a:r>
            <a:r>
              <a:rPr lang="en-GB" sz="1800" b="1" dirty="0" smtClean="0"/>
              <a:t>, </a:t>
            </a:r>
            <a:r>
              <a:rPr lang="en-GB" sz="1800" b="1" dirty="0" err="1" smtClean="0"/>
              <a:t>Prenom_Cli</a:t>
            </a:r>
            <a:r>
              <a:rPr lang="en-GB" sz="1800" b="1" dirty="0" smtClean="0"/>
              <a:t>, </a:t>
            </a:r>
            <a:r>
              <a:rPr lang="en-GB" sz="1800" b="1" dirty="0" err="1" smtClean="0"/>
              <a:t>Immat_Vehicule</a:t>
            </a:r>
            <a:r>
              <a:rPr lang="en-GB" sz="1800" b="1" dirty="0" smtClean="0"/>
              <a:t>, </a:t>
            </a:r>
            <a:r>
              <a:rPr lang="en-GB" sz="1800" b="1" dirty="0" err="1" smtClean="0"/>
              <a:t>Date_Loc</a:t>
            </a:r>
            <a:r>
              <a:rPr lang="en-GB" sz="1800" b="1" dirty="0" smtClean="0"/>
              <a:t> </a:t>
            </a:r>
            <a:endParaRPr lang="fr-FR" sz="1800" dirty="0" smtClean="0"/>
          </a:p>
          <a:p>
            <a:pPr>
              <a:buNone/>
            </a:pPr>
            <a:r>
              <a:rPr lang="en-GB" sz="1800" b="1" dirty="0" smtClean="0"/>
              <a:t>FROM Client c, Location l </a:t>
            </a:r>
            <a:endParaRPr lang="fr-FR" sz="1800" dirty="0" smtClean="0"/>
          </a:p>
          <a:p>
            <a:pPr>
              <a:buNone/>
            </a:pPr>
            <a:r>
              <a:rPr lang="en-GB" sz="1800" b="1" dirty="0" smtClean="0"/>
              <a:t>WHERE </a:t>
            </a:r>
            <a:r>
              <a:rPr lang="en-GB" sz="1800" b="1" dirty="0" err="1" smtClean="0"/>
              <a:t>c.NCIN_Cli</a:t>
            </a:r>
            <a:r>
              <a:rPr lang="en-GB" sz="1800" b="1" dirty="0" smtClean="0"/>
              <a:t> = </a:t>
            </a:r>
            <a:r>
              <a:rPr lang="en-GB" sz="1800" b="1" dirty="0" err="1" smtClean="0"/>
              <a:t>l.NCIN_Cli</a:t>
            </a:r>
            <a:r>
              <a:rPr lang="en-GB" sz="1800" b="1" dirty="0" smtClean="0"/>
              <a:t> And c. </a:t>
            </a:r>
            <a:r>
              <a:rPr lang="en-GB" sz="1800" b="1" dirty="0" err="1" smtClean="0"/>
              <a:t>NCIN_Cli</a:t>
            </a:r>
            <a:r>
              <a:rPr lang="en-GB" sz="1800" b="1" dirty="0" smtClean="0"/>
              <a:t> ='06697865';</a:t>
            </a:r>
            <a:endParaRPr lang="fr-FR" sz="1800" dirty="0" smtClean="0"/>
          </a:p>
          <a:p>
            <a:pPr eaLnBrk="1" hangingPunct="1">
              <a:buFont typeface="Wingdings" pitchFamily="2" charset="2"/>
              <a:buNone/>
            </a:pPr>
            <a:endParaRPr lang="fr-FR" b="1" dirty="0" smtClean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B1445D-012E-487F-B2CB-D1F8F25762F7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lphaLcPeriod" startAt="4"/>
            </a:pPr>
            <a:r>
              <a:rPr lang="fr-FR" b="1" u="sng" dirty="0" smtClean="0">
                <a:solidFill>
                  <a:schemeClr val="tx1"/>
                </a:solidFill>
                <a:latin typeface="Curlz MT" pitchFamily="82" charset="0"/>
              </a:rPr>
              <a:t>Tri:</a:t>
            </a:r>
            <a:endParaRPr lang="fr-FR" b="1" u="sng" dirty="0">
              <a:solidFill>
                <a:schemeClr val="tx1"/>
              </a:solidFill>
              <a:latin typeface="Curlz MT" pitchFamily="8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7467600" cy="5349208"/>
          </a:xfrm>
        </p:spPr>
        <p:txBody>
          <a:bodyPr/>
          <a:lstStyle/>
          <a:p>
            <a:pPr>
              <a:buNone/>
            </a:pPr>
            <a:endParaRPr lang="fr-FR" sz="1800" b="1" dirty="0" smtClean="0"/>
          </a:p>
          <a:p>
            <a:pPr>
              <a:buNone/>
            </a:pPr>
            <a:endParaRPr lang="fr-FR" sz="1800" b="1" dirty="0" smtClean="0"/>
          </a:p>
          <a:p>
            <a:pPr>
              <a:buNone/>
            </a:pPr>
            <a:r>
              <a:rPr lang="fr-FR" sz="1800" b="1" dirty="0" smtClean="0"/>
              <a:t>SELECT [DISTINCT] *|</a:t>
            </a:r>
            <a:r>
              <a:rPr lang="fr-FR" sz="1800" b="1" dirty="0" err="1" smtClean="0"/>
              <a:t>liste_champs</a:t>
            </a: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FROM table1, table2</a:t>
            </a:r>
            <a:endParaRPr lang="fr-FR" sz="1800" dirty="0" smtClean="0"/>
          </a:p>
          <a:p>
            <a:pPr>
              <a:buNone/>
            </a:pPr>
            <a:r>
              <a:rPr lang="fr-FR" sz="1800" b="1" smtClean="0"/>
              <a:t>WHERE condition</a:t>
            </a:r>
            <a:endParaRPr lang="fr-FR" sz="1800" dirty="0" smtClean="0"/>
          </a:p>
          <a:p>
            <a:pPr>
              <a:buNone/>
            </a:pPr>
            <a:r>
              <a:rPr lang="en-GB" sz="1800" b="1" smtClean="0"/>
              <a:t>ORDER </a:t>
            </a:r>
            <a:r>
              <a:rPr lang="en-GB" sz="1800" b="1" dirty="0" smtClean="0"/>
              <a:t>BY colonne1[ASC|DESC][,colonne1[ASC|DESC]];</a:t>
            </a:r>
            <a:endParaRPr lang="fr-FR" sz="18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363272" cy="6141296"/>
          </a:xfrm>
        </p:spPr>
        <p:txBody>
          <a:bodyPr/>
          <a:lstStyle/>
          <a:p>
            <a:pPr>
              <a:buClr>
                <a:srgbClr val="00B0F0"/>
              </a:buClr>
              <a:buFont typeface="Wingdings" pitchFamily="2" charset="2"/>
              <a:buChar char="["/>
            </a:pPr>
            <a:r>
              <a:rPr lang="en-GB" sz="3200" b="1" u="sng" dirty="0" err="1" smtClean="0">
                <a:solidFill>
                  <a:srgbClr val="92D050"/>
                </a:solidFill>
                <a:latin typeface="Curlz MT" pitchFamily="82" charset="0"/>
              </a:rPr>
              <a:t>Exemple</a:t>
            </a:r>
            <a:r>
              <a:rPr lang="en-GB" sz="3200" b="1" dirty="0" smtClean="0">
                <a:solidFill>
                  <a:srgbClr val="92D050"/>
                </a:solidFill>
                <a:latin typeface="Curlz MT" pitchFamily="82" charset="0"/>
              </a:rPr>
              <a:t>:</a:t>
            </a:r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SELECT </a:t>
            </a:r>
            <a:r>
              <a:rPr lang="en-GB" b="1" dirty="0" err="1" smtClean="0"/>
              <a:t>noemp</a:t>
            </a:r>
            <a:r>
              <a:rPr lang="en-GB" b="1" dirty="0" smtClean="0"/>
              <a:t>, </a:t>
            </a:r>
            <a:r>
              <a:rPr lang="en-GB" b="1" dirty="0" err="1" smtClean="0"/>
              <a:t>nomemp</a:t>
            </a:r>
            <a:r>
              <a:rPr lang="en-GB" b="1" dirty="0" smtClean="0"/>
              <a:t>, </a:t>
            </a:r>
            <a:r>
              <a:rPr lang="en-GB" b="1" dirty="0" err="1" smtClean="0"/>
              <a:t>fonction</a:t>
            </a:r>
            <a:r>
              <a:rPr lang="en-GB" b="1" dirty="0" smtClean="0"/>
              <a:t>, </a:t>
            </a:r>
            <a:r>
              <a:rPr lang="en-GB" b="1" dirty="0" err="1" smtClean="0"/>
              <a:t>sala</a:t>
            </a:r>
            <a:r>
              <a:rPr lang="en-GB" b="1" dirty="0" smtClean="0"/>
              <a:t>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</a:t>
            </a:r>
            <a:r>
              <a:rPr lang="en-GB" b="1" dirty="0" err="1" smtClean="0"/>
              <a:t>employe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WHERE </a:t>
            </a:r>
            <a:r>
              <a:rPr lang="en-GB" b="1" dirty="0" err="1" smtClean="0"/>
              <a:t>num_dep</a:t>
            </a:r>
            <a:r>
              <a:rPr lang="en-GB" b="1" dirty="0" smtClean="0"/>
              <a:t> = 30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ORDER BY </a:t>
            </a:r>
            <a:r>
              <a:rPr lang="en-GB" b="1" dirty="0" err="1" smtClean="0"/>
              <a:t>sala</a:t>
            </a:r>
            <a:r>
              <a:rPr lang="en-GB" b="1" dirty="0" smtClean="0"/>
              <a:t> </a:t>
            </a:r>
            <a:r>
              <a:rPr lang="en-GB" b="1" dirty="0" err="1" smtClean="0"/>
              <a:t>asc</a:t>
            </a:r>
            <a:r>
              <a:rPr lang="en-GB" b="1" dirty="0" smtClean="0"/>
              <a:t> ; </a:t>
            </a:r>
            <a:endParaRPr lang="fr-FR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pPr>
              <a:buNone/>
            </a:pPr>
            <a:r>
              <a:rPr lang="fr-FR" b="1" dirty="0" smtClean="0"/>
              <a:t>SELECT </a:t>
            </a:r>
            <a:r>
              <a:rPr lang="fr-FR" b="1" dirty="0" err="1" smtClean="0"/>
              <a:t>num_emp</a:t>
            </a:r>
            <a:r>
              <a:rPr lang="fr-FR" b="1" dirty="0" smtClean="0"/>
              <a:t>, </a:t>
            </a:r>
            <a:r>
              <a:rPr lang="fr-FR" b="1" dirty="0" err="1" smtClean="0"/>
              <a:t>nom_emp</a:t>
            </a:r>
            <a:r>
              <a:rPr lang="fr-FR" b="1" dirty="0" smtClean="0"/>
              <a:t>, fonction, sala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FROM EMPLOYES </a:t>
            </a:r>
            <a:endParaRPr lang="fr-FR" dirty="0" smtClean="0"/>
          </a:p>
          <a:p>
            <a:pPr>
              <a:buNone/>
            </a:pPr>
            <a:r>
              <a:rPr lang="en-GB" b="1" dirty="0" smtClean="0"/>
              <a:t>ORDER BY </a:t>
            </a:r>
            <a:r>
              <a:rPr lang="en-GB" b="1" dirty="0" err="1" smtClean="0"/>
              <a:t>sala</a:t>
            </a:r>
            <a:r>
              <a:rPr lang="en-GB" b="1" dirty="0" smtClean="0"/>
              <a:t> </a:t>
            </a:r>
            <a:r>
              <a:rPr lang="en-GB" b="1" dirty="0" err="1" smtClean="0"/>
              <a:t>desc</a:t>
            </a:r>
            <a:r>
              <a:rPr lang="en-GB" b="1" dirty="0" smtClean="0"/>
              <a:t>, </a:t>
            </a:r>
            <a:r>
              <a:rPr lang="en-GB" b="1" dirty="0" err="1" smtClean="0"/>
              <a:t>nom_emp</a:t>
            </a:r>
            <a:r>
              <a:rPr lang="en-GB" b="1" dirty="0" smtClean="0"/>
              <a:t> </a:t>
            </a:r>
            <a:r>
              <a:rPr lang="en-GB" b="1" dirty="0" err="1" smtClean="0"/>
              <a:t>asc</a:t>
            </a:r>
            <a:r>
              <a:rPr lang="en-GB" b="1" dirty="0" smtClean="0"/>
              <a:t> ;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5826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buClr>
                <a:srgbClr val="FF0000"/>
              </a:buClr>
              <a:buFont typeface="+mj-lt"/>
              <a:buAutoNum type="alphaLcPeriod" startAt="5"/>
            </a:pPr>
            <a:r>
              <a:rPr lang="fr-FR" sz="2400" b="1" u="sng" cap="none" dirty="0" smtClean="0">
                <a:solidFill>
                  <a:schemeClr val="tx1"/>
                </a:solidFill>
                <a:latin typeface="Curlz MT" pitchFamily="82" charset="0"/>
              </a:rPr>
              <a:t>Les fonctions d’agrégats :</a:t>
            </a:r>
          </a:p>
        </p:txBody>
      </p:sp>
      <p:sp>
        <p:nvSpPr>
          <p:cNvPr id="19459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7467600" cy="5473700"/>
          </a:xfrm>
        </p:spPr>
        <p:txBody>
          <a:bodyPr/>
          <a:lstStyle/>
          <a:p>
            <a:pPr lvl="0">
              <a:buNone/>
            </a:pPr>
            <a:r>
              <a:rPr lang="fr-FR" dirty="0" smtClean="0">
                <a:solidFill>
                  <a:srgbClr val="FF6699"/>
                </a:solidFill>
              </a:rPr>
              <a:t>SUM ( )</a:t>
            </a:r>
            <a:r>
              <a:rPr lang="fr-FR" dirty="0" smtClean="0"/>
              <a:t> : pour calculer le total des valeurs d’une </a:t>
            </a:r>
          </a:p>
          <a:p>
            <a:pPr lvl="0">
              <a:buNone/>
            </a:pPr>
            <a:r>
              <a:rPr lang="fr-FR" dirty="0" smtClean="0"/>
              <a:t>colonne.</a:t>
            </a:r>
          </a:p>
          <a:p>
            <a:pPr lvl="0">
              <a:buNone/>
            </a:pPr>
            <a:r>
              <a:rPr lang="fr-FR" dirty="0" smtClean="0">
                <a:solidFill>
                  <a:srgbClr val="FF6699"/>
                </a:solidFill>
              </a:rPr>
              <a:t>AVG ( )</a:t>
            </a:r>
            <a:r>
              <a:rPr lang="fr-FR" dirty="0" smtClean="0"/>
              <a:t> : pour calculer la moyenne des valeurs </a:t>
            </a:r>
          </a:p>
          <a:p>
            <a:pPr lvl="0">
              <a:buNone/>
            </a:pPr>
            <a:r>
              <a:rPr lang="fr-FR" dirty="0" smtClean="0"/>
              <a:t>d’une colonne.</a:t>
            </a:r>
          </a:p>
          <a:p>
            <a:pPr lvl="0">
              <a:buNone/>
            </a:pPr>
            <a:r>
              <a:rPr lang="fr-FR" dirty="0" smtClean="0">
                <a:solidFill>
                  <a:srgbClr val="FF6699"/>
                </a:solidFill>
              </a:rPr>
              <a:t>MIN ( )</a:t>
            </a:r>
            <a:r>
              <a:rPr lang="fr-FR" dirty="0" smtClean="0"/>
              <a:t> : pour chercher le minimum des valeurs </a:t>
            </a:r>
          </a:p>
          <a:p>
            <a:pPr lvl="0">
              <a:buNone/>
            </a:pPr>
            <a:r>
              <a:rPr lang="fr-FR" dirty="0" smtClean="0"/>
              <a:t>d’une colonne.</a:t>
            </a:r>
          </a:p>
          <a:p>
            <a:pPr lvl="0">
              <a:buNone/>
            </a:pPr>
            <a:r>
              <a:rPr lang="fr-FR" dirty="0" smtClean="0">
                <a:solidFill>
                  <a:srgbClr val="FF6699"/>
                </a:solidFill>
              </a:rPr>
              <a:t>MAX ( )</a:t>
            </a:r>
            <a:r>
              <a:rPr lang="fr-FR" dirty="0" smtClean="0"/>
              <a:t> : pour chercher le maximum des valeurs </a:t>
            </a:r>
          </a:p>
          <a:p>
            <a:pPr lvl="0">
              <a:buNone/>
            </a:pPr>
            <a:r>
              <a:rPr lang="fr-FR" dirty="0" smtClean="0"/>
              <a:t>d’une colonne.</a:t>
            </a:r>
          </a:p>
          <a:p>
            <a:pPr>
              <a:buNone/>
            </a:pPr>
            <a:r>
              <a:rPr lang="fr-FR" dirty="0" smtClean="0">
                <a:solidFill>
                  <a:srgbClr val="FF6699"/>
                </a:solidFill>
              </a:rPr>
              <a:t>COUNT ( ) </a:t>
            </a:r>
            <a:r>
              <a:rPr lang="fr-FR" dirty="0" smtClean="0"/>
              <a:t>: chercher le nombre de lignes vérifiant </a:t>
            </a:r>
          </a:p>
          <a:p>
            <a:pPr>
              <a:buNone/>
            </a:pPr>
            <a:r>
              <a:rPr lang="fr-FR" dirty="0" smtClean="0"/>
              <a:t>un critère.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1D7F41E-61BE-4297-AAFE-0363CAE4DF7C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FR" u="sng" dirty="0" smtClean="0">
                <a:latin typeface="Forte" pitchFamily="66" charset="0"/>
              </a:rPr>
              <a:t>Exemple</a:t>
            </a:r>
            <a:r>
              <a:rPr lang="fr-FR" dirty="0" smtClean="0">
                <a:latin typeface="Forte" pitchFamily="66" charset="0"/>
              </a:rPr>
              <a:t>:</a:t>
            </a:r>
            <a:endParaRPr lang="fr-FR" dirty="0">
              <a:latin typeface="Forte" pitchFamily="66" charset="0"/>
            </a:endParaRPr>
          </a:p>
        </p:txBody>
      </p:sp>
      <p:sp>
        <p:nvSpPr>
          <p:cNvPr id="2048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785813"/>
            <a:ext cx="8291264" cy="5688012"/>
          </a:xfrm>
        </p:spPr>
        <p:txBody>
          <a:bodyPr/>
          <a:lstStyle/>
          <a:p>
            <a:pPr>
              <a:buNone/>
            </a:pPr>
            <a:r>
              <a:rPr lang="fr-FR" sz="1600" b="1" dirty="0" smtClean="0"/>
              <a:t>SELECT COUNT(*) </a:t>
            </a:r>
            <a:endParaRPr lang="fr-FR" sz="1600" dirty="0" smtClean="0"/>
          </a:p>
          <a:p>
            <a:pPr>
              <a:buNone/>
            </a:pPr>
            <a:r>
              <a:rPr lang="fr-FR" sz="1600" b="1" dirty="0" smtClean="0"/>
              <a:t>FROM Chauffeur ; 			</a:t>
            </a:r>
            <a:endParaRPr lang="fr-FR" sz="1600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r>
              <a:rPr lang="fr-FR" sz="1600" b="1" dirty="0" smtClean="0"/>
              <a:t>SELECT MAX(prix), MIN(prix) </a:t>
            </a:r>
            <a:endParaRPr lang="fr-FR" sz="1600" dirty="0" smtClean="0"/>
          </a:p>
          <a:p>
            <a:pPr>
              <a:buNone/>
            </a:pPr>
            <a:r>
              <a:rPr lang="fr-FR" sz="1600" b="1" dirty="0" smtClean="0"/>
              <a:t>FROM voyage ; 	</a:t>
            </a:r>
            <a:endParaRPr lang="fr-FR" sz="1600" dirty="0" smtClean="0"/>
          </a:p>
          <a:p>
            <a:pPr>
              <a:buNone/>
            </a:pPr>
            <a:r>
              <a:rPr lang="fr-FR" sz="1600" b="1" dirty="0" smtClean="0"/>
              <a:t> </a:t>
            </a:r>
            <a:endParaRPr lang="fr-FR" sz="1600" dirty="0" smtClean="0"/>
          </a:p>
          <a:p>
            <a:pPr>
              <a:buNone/>
            </a:pPr>
            <a:r>
              <a:rPr lang="en-GB" sz="1600" b="1" dirty="0" smtClean="0"/>
              <a:t>SELECT AVG(</a:t>
            </a:r>
            <a:r>
              <a:rPr lang="en-GB" sz="1600" b="1" dirty="0" err="1" smtClean="0"/>
              <a:t>Cout_Loc</a:t>
            </a:r>
            <a:r>
              <a:rPr lang="en-GB" sz="1600" b="1" dirty="0" smtClean="0"/>
              <a:t>) </a:t>
            </a:r>
            <a:endParaRPr lang="fr-FR" sz="1600" dirty="0" smtClean="0"/>
          </a:p>
          <a:p>
            <a:pPr>
              <a:buNone/>
            </a:pPr>
            <a:r>
              <a:rPr lang="en-GB" sz="1600" b="1" dirty="0" smtClean="0"/>
              <a:t>FROM </a:t>
            </a:r>
            <a:r>
              <a:rPr lang="en-GB" sz="1600" b="1" dirty="0" err="1" smtClean="0"/>
              <a:t>Produit</a:t>
            </a:r>
            <a:r>
              <a:rPr lang="en-GB" sz="1600" b="1" dirty="0" smtClean="0"/>
              <a:t>; </a:t>
            </a:r>
            <a:endParaRPr lang="fr-FR" sz="1600" dirty="0" smtClean="0"/>
          </a:p>
          <a:p>
            <a:pPr>
              <a:buNone/>
            </a:pPr>
            <a:r>
              <a:rPr lang="fr-FR" sz="1600" dirty="0" smtClean="0"/>
              <a:t> </a:t>
            </a:r>
          </a:p>
          <a:p>
            <a:pPr>
              <a:buNone/>
            </a:pPr>
            <a:r>
              <a:rPr lang="fr-FR" sz="1600" b="1" dirty="0" smtClean="0"/>
              <a:t>SELECT COUNT(*) </a:t>
            </a:r>
            <a:endParaRPr lang="fr-FR" sz="1600" dirty="0" smtClean="0"/>
          </a:p>
          <a:p>
            <a:pPr>
              <a:buNone/>
            </a:pPr>
            <a:r>
              <a:rPr lang="fr-FR" sz="1600" b="1" dirty="0" smtClean="0"/>
              <a:t>FROM Location; </a:t>
            </a:r>
            <a:endParaRPr lang="fr-FR" sz="1600" dirty="0" smtClean="0"/>
          </a:p>
          <a:p>
            <a:pPr>
              <a:buNone/>
            </a:pPr>
            <a:r>
              <a:rPr lang="fr-FR" sz="1600" dirty="0" smtClean="0"/>
              <a:t> </a:t>
            </a:r>
          </a:p>
          <a:p>
            <a:pPr>
              <a:buNone/>
            </a:pPr>
            <a:r>
              <a:rPr lang="en-GB" sz="1600" b="1" dirty="0" smtClean="0"/>
              <a:t>SELECT COUNT(</a:t>
            </a:r>
            <a:r>
              <a:rPr lang="en-GB" sz="1600" b="1" dirty="0" err="1" smtClean="0"/>
              <a:t>Nom_Cli</a:t>
            </a:r>
            <a:r>
              <a:rPr lang="en-GB" sz="1600" b="1" dirty="0" smtClean="0"/>
              <a:t>) </a:t>
            </a:r>
            <a:endParaRPr lang="fr-FR" sz="1600" dirty="0" smtClean="0"/>
          </a:p>
          <a:p>
            <a:pPr>
              <a:buNone/>
            </a:pPr>
            <a:r>
              <a:rPr lang="en-GB" sz="1600" b="1" dirty="0" smtClean="0"/>
              <a:t>FROM Client; </a:t>
            </a:r>
            <a:endParaRPr lang="fr-FR" sz="1600" dirty="0" smtClean="0"/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en-GB" sz="1800" b="1" dirty="0" smtClean="0"/>
              <a:t>SELECT COUNT( DISTINCT </a:t>
            </a:r>
            <a:r>
              <a:rPr lang="en-GB" sz="1800" b="1" dirty="0" err="1" smtClean="0"/>
              <a:t>NCIN_Cli</a:t>
            </a:r>
            <a:r>
              <a:rPr lang="en-GB" sz="1800" b="1" dirty="0" smtClean="0"/>
              <a:t>) </a:t>
            </a:r>
            <a:endParaRPr lang="fr-FR" sz="1800" dirty="0" smtClean="0"/>
          </a:p>
          <a:p>
            <a:pPr>
              <a:buNone/>
            </a:pPr>
            <a:r>
              <a:rPr lang="fr-FR" sz="1800" b="1" dirty="0" smtClean="0"/>
              <a:t>FROM Location;</a:t>
            </a:r>
            <a:r>
              <a:rPr lang="fr-FR" sz="1800" dirty="0" smtClean="0"/>
              <a:t> </a:t>
            </a:r>
          </a:p>
          <a:p>
            <a:pPr eaLnBrk="1" hangingPunct="1">
              <a:buClr>
                <a:srgbClr val="0070C0"/>
              </a:buClr>
              <a:buNone/>
            </a:pPr>
            <a:endParaRPr lang="fr-FR" u="sng" dirty="0" smtClean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EC4CF8-45F6-49EA-B294-1DB37174C23D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04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048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2048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2048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lvl="1" indent="-571500">
              <a:buClr>
                <a:srgbClr val="00B050"/>
              </a:buClr>
              <a:buFont typeface="+mj-lt"/>
              <a:buAutoNum type="romanUcPeriod" startAt="2"/>
            </a:pPr>
            <a:r>
              <a:rPr lang="fr-FR" sz="3200" b="1" u="sng" dirty="0" smtClean="0">
                <a:solidFill>
                  <a:srgbClr val="FF0000"/>
                </a:solidFill>
                <a:latin typeface="Bradley Hand ITC" pitchFamily="66" charset="0"/>
              </a:rPr>
              <a:t>Manipulation d’une base de données en mode assisté</a:t>
            </a:r>
            <a:r>
              <a:rPr lang="fr-FR" sz="3200" b="1" dirty="0" smtClean="0">
                <a:solidFill>
                  <a:srgbClr val="FF0000"/>
                </a:solidFill>
                <a:latin typeface="Bradley Hand ITC" pitchFamily="66" charset="0"/>
              </a:rPr>
              <a:t>: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lvl="2" indent="-342900">
              <a:spcBef>
                <a:spcPts val="600"/>
              </a:spcBef>
              <a:buClr>
                <a:srgbClr val="FF0000"/>
              </a:buClr>
              <a:buSzPct val="70000"/>
              <a:buFont typeface="+mj-lt"/>
              <a:buAutoNum type="arabicPeriod"/>
            </a:pPr>
            <a:r>
              <a:rPr lang="fr-FR" sz="2800" b="1" u="sng" dirty="0" smtClean="0">
                <a:solidFill>
                  <a:srgbClr val="00B050"/>
                </a:solidFill>
                <a:latin typeface="Papyrus" pitchFamily="66" charset="0"/>
              </a:rPr>
              <a:t>Mise à jour des données</a:t>
            </a:r>
            <a:r>
              <a:rPr lang="fr-FR" sz="2800" dirty="0" smtClean="0">
                <a:solidFill>
                  <a:srgbClr val="00B050"/>
                </a:solidFill>
                <a:latin typeface="Papyrus" pitchFamily="66" charset="0"/>
              </a:rPr>
              <a:t> :</a:t>
            </a:r>
          </a:p>
          <a:p>
            <a:pPr marL="342900" lvl="2" indent="20638">
              <a:spcBef>
                <a:spcPts val="600"/>
              </a:spcBef>
              <a:buClr>
                <a:srgbClr val="FF0000"/>
              </a:buClr>
              <a:buSzPct val="70000"/>
              <a:buFont typeface="+mj-lt"/>
              <a:buAutoNum type="alphaLcPeriod"/>
            </a:pPr>
            <a:r>
              <a:rPr lang="fr-FR" sz="2400" b="1" u="sng" dirty="0" smtClean="0">
                <a:latin typeface="Curlz MT" pitchFamily="82" charset="0"/>
              </a:rPr>
              <a:t>Insertion de lignes</a:t>
            </a:r>
            <a:r>
              <a:rPr lang="fr-FR" sz="2400" dirty="0" smtClean="0">
                <a:latin typeface="Curlz MT" pitchFamily="82" charset="0"/>
              </a:rPr>
              <a:t> : </a:t>
            </a:r>
          </a:p>
          <a:p>
            <a:pPr marL="342900" lvl="2" indent="-342900">
              <a:spcBef>
                <a:spcPts val="600"/>
              </a:spcBef>
              <a:buClr>
                <a:srgbClr val="FF0000"/>
              </a:buClr>
              <a:buSzPct val="70000"/>
              <a:buNone/>
            </a:pPr>
            <a:r>
              <a:rPr lang="fr-FR" dirty="0" smtClean="0">
                <a:solidFill>
                  <a:srgbClr val="FF0066"/>
                </a:solidFill>
              </a:rPr>
              <a:t>              </a:t>
            </a:r>
            <a:r>
              <a:rPr lang="fr-FR" sz="2400" dirty="0" smtClean="0">
                <a:solidFill>
                  <a:srgbClr val="FF0066"/>
                </a:solidFill>
              </a:rPr>
              <a:t>TP n°1 question 1 et 2</a:t>
            </a:r>
            <a:endParaRPr lang="fr-FR" sz="2400" dirty="0" smtClean="0">
              <a:solidFill>
                <a:srgbClr val="FF0066"/>
              </a:solidFill>
              <a:latin typeface="Papyrus" pitchFamily="66" charset="0"/>
            </a:endParaRPr>
          </a:p>
          <a:p>
            <a:pPr>
              <a:buNone/>
            </a:pPr>
            <a:r>
              <a:rPr lang="fr-FR" dirty="0" smtClean="0"/>
              <a:t>Etapes: livre p 116</a:t>
            </a:r>
          </a:p>
          <a:p>
            <a:pPr marL="457200" lvl="2" indent="-93663">
              <a:spcBef>
                <a:spcPts val="600"/>
              </a:spcBef>
              <a:buClr>
                <a:srgbClr val="FF0000"/>
              </a:buClr>
              <a:buSzPct val="70000"/>
              <a:buFont typeface="+mj-lt"/>
              <a:buAutoNum type="alphaLcPeriod" startAt="2"/>
            </a:pPr>
            <a:r>
              <a:rPr lang="fr-FR" sz="2400" b="1" u="sng" dirty="0" smtClean="0">
                <a:latin typeface="Curlz MT" pitchFamily="82" charset="0"/>
              </a:rPr>
              <a:t>Suppression de lignes</a:t>
            </a:r>
            <a:r>
              <a:rPr lang="fr-FR" sz="2400" dirty="0" smtClean="0">
                <a:latin typeface="Curlz MT" pitchFamily="82" charset="0"/>
              </a:rPr>
              <a:t> : </a:t>
            </a:r>
          </a:p>
          <a:p>
            <a:pPr marL="342900" lvl="2" indent="-342900">
              <a:spcBef>
                <a:spcPts val="600"/>
              </a:spcBef>
              <a:buClr>
                <a:srgbClr val="FF0000"/>
              </a:buClr>
              <a:buSzPct val="70000"/>
              <a:buNone/>
            </a:pPr>
            <a:r>
              <a:rPr lang="fr-FR" sz="2400" dirty="0" smtClean="0">
                <a:solidFill>
                  <a:srgbClr val="FF0066"/>
                </a:solidFill>
              </a:rPr>
              <a:t>                  TP n°1 question 3</a:t>
            </a:r>
            <a:endParaRPr lang="fr-FR" sz="2400" dirty="0" smtClean="0">
              <a:solidFill>
                <a:srgbClr val="FF0066"/>
              </a:solidFill>
              <a:latin typeface="Papyrus" pitchFamily="66" charset="0"/>
            </a:endParaRPr>
          </a:p>
          <a:p>
            <a:pPr marL="342900" lvl="2" indent="-342900">
              <a:spcBef>
                <a:spcPts val="600"/>
              </a:spcBef>
              <a:buClr>
                <a:srgbClr val="FF0000"/>
              </a:buClr>
              <a:buSzPct val="70000"/>
              <a:buNone/>
            </a:pPr>
            <a:r>
              <a:rPr lang="fr-FR" dirty="0" smtClean="0"/>
              <a:t>Etapes: livre p 117</a:t>
            </a:r>
          </a:p>
          <a:p>
            <a:pPr marL="369888" lvl="2" indent="-6350">
              <a:spcBef>
                <a:spcPts val="600"/>
              </a:spcBef>
              <a:buClr>
                <a:srgbClr val="FF0000"/>
              </a:buClr>
              <a:buSzPct val="70000"/>
              <a:buFont typeface="+mj-lt"/>
              <a:buAutoNum type="alphaLcPeriod" startAt="3"/>
            </a:pPr>
            <a:r>
              <a:rPr lang="fr-FR" sz="2400" b="1" u="sng" dirty="0" smtClean="0">
                <a:latin typeface="Curlz MT" pitchFamily="82" charset="0"/>
              </a:rPr>
              <a:t>Modification de lignes</a:t>
            </a:r>
            <a:r>
              <a:rPr lang="fr-FR" sz="2400" dirty="0" smtClean="0">
                <a:latin typeface="Curlz MT" pitchFamily="82" charset="0"/>
              </a:rPr>
              <a:t> : </a:t>
            </a:r>
          </a:p>
          <a:p>
            <a:pPr marL="342900" lvl="2" indent="-342900">
              <a:spcBef>
                <a:spcPts val="600"/>
              </a:spcBef>
              <a:buClr>
                <a:srgbClr val="FF0000"/>
              </a:buClr>
              <a:buSzPct val="70000"/>
              <a:buNone/>
            </a:pPr>
            <a:r>
              <a:rPr lang="fr-FR" sz="2400" dirty="0" smtClean="0">
                <a:solidFill>
                  <a:srgbClr val="FF0066"/>
                </a:solidFill>
              </a:rPr>
              <a:t>                  TP n°1 question 4</a:t>
            </a:r>
            <a:endParaRPr lang="fr-FR" sz="2400" dirty="0" smtClean="0">
              <a:solidFill>
                <a:srgbClr val="FF0066"/>
              </a:solidFill>
              <a:latin typeface="Papyrus" pitchFamily="66" charset="0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2" indent="-514350">
              <a:buClr>
                <a:srgbClr val="FF0000"/>
              </a:buClr>
              <a:buFont typeface="+mj-lt"/>
              <a:buAutoNum type="arabicPeriod" startAt="2"/>
            </a:pPr>
            <a:r>
              <a:rPr lang="fr-FR" sz="3200" b="1" u="sng" dirty="0" smtClean="0">
                <a:solidFill>
                  <a:srgbClr val="00B050"/>
                </a:solidFill>
                <a:latin typeface="Papyrus" pitchFamily="66" charset="0"/>
              </a:rPr>
              <a:t>Recherche des données </a:t>
            </a:r>
            <a:r>
              <a:rPr lang="fr-FR" sz="3200" dirty="0" smtClean="0">
                <a:solidFill>
                  <a:srgbClr val="00B050"/>
                </a:solidFill>
                <a:latin typeface="Papyrus" pitchFamily="66" charset="0"/>
              </a:rPr>
              <a:t>: Requête</a:t>
            </a:r>
            <a:endParaRPr lang="fr-FR" dirty="0">
              <a:solidFill>
                <a:srgbClr val="00B050"/>
              </a:solidFill>
              <a:latin typeface="Papyru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recherche se fait en deux façons :</a:t>
            </a:r>
          </a:p>
          <a:p>
            <a:pPr lvl="0">
              <a:buClr>
                <a:srgbClr val="7030A0"/>
              </a:buClr>
              <a:buFont typeface="Wingdings" pitchFamily="2" charset="2"/>
              <a:buChar char=""/>
            </a:pPr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La recherche selon un critère (sur une colonne)</a:t>
            </a:r>
            <a:r>
              <a:rPr lang="fr-FR" dirty="0" smtClean="0"/>
              <a:t> : consiste à localiser la première ligne vérifiant une condition.</a:t>
            </a:r>
          </a:p>
          <a:p>
            <a:pPr>
              <a:buClr>
                <a:srgbClr val="7030A0"/>
              </a:buClr>
              <a:buFont typeface="Wingdings" pitchFamily="2" charset="2"/>
              <a:buChar char="ý"/>
            </a:pPr>
            <a:r>
              <a:rPr lang="fr-FR" u="sng" dirty="0" smtClean="0">
                <a:solidFill>
                  <a:schemeClr val="accent2">
                    <a:lumMod val="75000"/>
                  </a:schemeClr>
                </a:solidFill>
              </a:rPr>
              <a:t>Le filtrage</a:t>
            </a: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r>
              <a:rPr lang="fr-FR" dirty="0" smtClean="0"/>
              <a:t>: consiste à retrouver et afficher l’ensemble de lignes d’une table vérifiant une condition.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560406"/>
          </a:xfrm>
        </p:spPr>
        <p:txBody>
          <a:bodyPr/>
          <a:lstStyle/>
          <a:p>
            <a:pPr marL="514350" indent="-514350">
              <a:buClr>
                <a:srgbClr val="FF0000"/>
              </a:buClr>
              <a:buFont typeface="+mj-lt"/>
              <a:buAutoNum type="alphaLcPeriod"/>
            </a:pPr>
            <a:r>
              <a:rPr lang="fr-FR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urlz MT" pitchFamily="82" charset="0"/>
              </a:rPr>
              <a:t>Démarche de création d’une requête</a:t>
            </a:r>
            <a:r>
              <a:rPr lang="fr-FR" i="1" dirty="0" smtClean="0"/>
              <a:t> </a:t>
            </a:r>
            <a:r>
              <a:rPr lang="fr-FR" dirty="0" smtClean="0"/>
              <a:t>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7467600" cy="5545282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5</a:t>
            </a:r>
          </a:p>
          <a:p>
            <a:pPr>
              <a:buNone/>
            </a:pPr>
            <a:r>
              <a:rPr lang="fr-FR" dirty="0" smtClean="0"/>
              <a:t>Etapes: livre p 118 – 120</a:t>
            </a:r>
          </a:p>
          <a:p>
            <a:pPr>
              <a:buNone/>
            </a:pP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["/>
            </a:pPr>
            <a:r>
              <a:rPr lang="fr-FR" b="1" u="sng" dirty="0" smtClean="0">
                <a:solidFill>
                  <a:srgbClr val="92D050"/>
                </a:solidFill>
                <a:latin typeface="Harlow Solid Italic" pitchFamily="82" charset="0"/>
              </a:rPr>
              <a:t>La définition des clés de tri</a:t>
            </a:r>
            <a:r>
              <a:rPr lang="fr-FR" dirty="0" smtClean="0">
                <a:solidFill>
                  <a:srgbClr val="92D050"/>
                </a:solidFill>
                <a:latin typeface="Harlow Solid Italic" pitchFamily="82" charset="0"/>
              </a:rPr>
              <a:t> </a:t>
            </a:r>
            <a:r>
              <a:rPr lang="fr-FR" dirty="0" smtClean="0">
                <a:solidFill>
                  <a:srgbClr val="92D050"/>
                </a:solidFill>
              </a:rPr>
              <a:t>:</a:t>
            </a:r>
            <a:r>
              <a:rPr lang="fr-FR" dirty="0" smtClean="0"/>
              <a:t> </a:t>
            </a:r>
          </a:p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6</a:t>
            </a:r>
          </a:p>
          <a:p>
            <a:pPr>
              <a:buNone/>
            </a:pPr>
            <a:endParaRPr lang="fr-FR" dirty="0" smtClean="0">
              <a:solidFill>
                <a:srgbClr val="FF0066"/>
              </a:solidFill>
            </a:endParaRPr>
          </a:p>
          <a:p>
            <a:pPr marL="273050" lvl="1">
              <a:spcBef>
                <a:spcPts val="600"/>
              </a:spcBef>
              <a:buClr>
                <a:srgbClr val="00B0F0"/>
              </a:buClr>
              <a:buSzPct val="70000"/>
              <a:buFont typeface="Wingdings" pitchFamily="2" charset="2"/>
              <a:buChar char="["/>
            </a:pPr>
            <a:r>
              <a:rPr lang="fr-FR" sz="2400" b="1" u="sng" dirty="0" smtClean="0">
                <a:solidFill>
                  <a:srgbClr val="92D050"/>
                </a:solidFill>
                <a:latin typeface="Harlow Solid Italic" pitchFamily="82" charset="0"/>
              </a:rPr>
              <a:t>Les critères de filtres</a:t>
            </a:r>
            <a:r>
              <a:rPr lang="fr-FR" sz="2400" dirty="0" smtClean="0">
                <a:solidFill>
                  <a:srgbClr val="92D050"/>
                </a:solidFill>
                <a:latin typeface="Harlow Solid Italic" pitchFamily="82" charset="0"/>
              </a:rPr>
              <a:t> :</a:t>
            </a:r>
          </a:p>
          <a:p>
            <a:pPr>
              <a:buClr>
                <a:srgbClr val="92D050"/>
              </a:buClr>
              <a:buFont typeface="Wingdings" pitchFamily="2" charset="2"/>
              <a:buChar char="þ"/>
            </a:pPr>
            <a:r>
              <a:rPr lang="fr-FR" b="1" u="sng" dirty="0" smtClean="0">
                <a:solidFill>
                  <a:srgbClr val="00B0F0"/>
                </a:solidFill>
                <a:latin typeface="Freestyle Script" pitchFamily="66" charset="0"/>
              </a:rPr>
              <a:t>Recherche vérifiant un filtre relatif à une colonne de type texte</a:t>
            </a:r>
            <a:r>
              <a:rPr lang="fr-FR" b="1" dirty="0" smtClean="0">
                <a:solidFill>
                  <a:srgbClr val="00B0F0"/>
                </a:solidFill>
                <a:latin typeface="Freestyle Script" pitchFamily="66" charset="0"/>
              </a:rPr>
              <a:t> :</a:t>
            </a:r>
          </a:p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7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pPr>
              <a:buClr>
                <a:srgbClr val="00B0F0"/>
              </a:buClr>
              <a:buNone/>
            </a:pPr>
            <a:endParaRPr lang="fr-FR" dirty="0" smtClean="0"/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Pour l’égalité écrire dans la zone Critère’, le texte à vérifier. </a:t>
            </a:r>
            <a:r>
              <a:rPr lang="fr-FR" u="sng" dirty="0" smtClean="0"/>
              <a:t>Exemple</a:t>
            </a:r>
            <a:r>
              <a:rPr lang="fr-FR" dirty="0" smtClean="0"/>
              <a:t> : ("Ali")</a:t>
            </a:r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Pour exclure des lignes contenant un mot utiliser (&lt;&gt;).</a:t>
            </a:r>
            <a:r>
              <a:rPr lang="fr-FR" u="sng" dirty="0" smtClean="0"/>
              <a:t>Exemple </a:t>
            </a:r>
            <a:r>
              <a:rPr lang="fr-FR" dirty="0" smtClean="0"/>
              <a:t>: (&lt;&gt; "Ali")</a:t>
            </a:r>
          </a:p>
          <a:p>
            <a:pPr>
              <a:buClr>
                <a:srgbClr val="00B0F0"/>
              </a:buClr>
              <a:buFont typeface="Wingdings" pitchFamily="2" charset="2"/>
              <a:buChar char="Ü"/>
            </a:pPr>
            <a:r>
              <a:rPr lang="fr-FR" dirty="0" smtClean="0"/>
              <a:t>On peut utiliser le caractère (*) pour designer un ensemble de caractères. </a:t>
            </a:r>
            <a:r>
              <a:rPr lang="fr-FR" u="sng" dirty="0" smtClean="0"/>
              <a:t>Exemple</a:t>
            </a:r>
            <a:r>
              <a:rPr lang="fr-FR" dirty="0" smtClean="0"/>
              <a:t> : ("A*") commence par "A" ou ("*i") se termine par "i" ou ("*l*") contient "l" .On peut utiliser le caractère (%) pour designer un seul caractère.</a:t>
            </a:r>
          </a:p>
          <a:p>
            <a:pPr>
              <a:buClr>
                <a:srgbClr val="00B0F0"/>
              </a:buClr>
              <a:buNone/>
            </a:pPr>
            <a:endParaRPr lang="fr-FR" dirty="0" smtClean="0"/>
          </a:p>
          <a:p>
            <a:pPr>
              <a:buClr>
                <a:srgbClr val="00B0F0"/>
              </a:buCl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273050" lvl="1">
              <a:spcBef>
                <a:spcPts val="600"/>
              </a:spcBef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4000" b="1" u="sng" dirty="0" smtClean="0">
                <a:solidFill>
                  <a:srgbClr val="00B0F0"/>
                </a:solidFill>
                <a:latin typeface="Freestyle Script" pitchFamily="66" charset="0"/>
              </a:rPr>
              <a:t>Recherche vérifiant un filtre relatif à une colonne de type numérique</a:t>
            </a:r>
            <a:r>
              <a:rPr lang="fr-FR" sz="4000" b="1" dirty="0" smtClean="0">
                <a:solidFill>
                  <a:srgbClr val="00B0F0"/>
                </a:solidFill>
                <a:latin typeface="Freestyle Script" pitchFamily="66" charset="0"/>
              </a:rPr>
              <a:t>:</a:t>
            </a: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8</a:t>
            </a:r>
          </a:p>
          <a:p>
            <a:pPr>
              <a:buNone/>
            </a:pPr>
            <a:r>
              <a:rPr lang="fr-FR" dirty="0" smtClean="0"/>
              <a:t>On peut utiliser les signes suivants :&lt;, &gt;, &lt;=, &gt;=, &lt;&gt;, =, et, ou </a:t>
            </a:r>
          </a:p>
          <a:p>
            <a:pPr>
              <a:buNone/>
            </a:pPr>
            <a:endParaRPr lang="fr-FR" dirty="0" smtClean="0"/>
          </a:p>
          <a:p>
            <a:pPr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3200" b="1" u="sng" dirty="0" smtClean="0">
                <a:solidFill>
                  <a:srgbClr val="00B0F0"/>
                </a:solidFill>
                <a:latin typeface="Freestyle Script" pitchFamily="66" charset="0"/>
              </a:rPr>
              <a:t>Recherche vérifiant un filtre relatif à une colonne de type date et heure</a:t>
            </a:r>
            <a:r>
              <a:rPr lang="fr-FR" sz="3200" b="1" dirty="0" smtClean="0">
                <a:solidFill>
                  <a:srgbClr val="00B0F0"/>
                </a:solidFill>
                <a:latin typeface="Freestyle Script" pitchFamily="66" charset="0"/>
              </a:rPr>
              <a:t>:</a:t>
            </a:r>
            <a:endParaRPr lang="fr-FR" sz="3200" dirty="0" smtClean="0"/>
          </a:p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1000108"/>
          </a:xfrm>
        </p:spPr>
        <p:txBody>
          <a:bodyPr>
            <a:normAutofit fontScale="90000"/>
          </a:bodyPr>
          <a:lstStyle/>
          <a:p>
            <a:pPr lvl="1">
              <a:buClr>
                <a:srgbClr val="00B0F0"/>
              </a:buClr>
              <a:buFont typeface="Wingdings" pitchFamily="2" charset="2"/>
              <a:buChar char="["/>
            </a:pPr>
            <a:r>
              <a:rPr lang="fr-FR" sz="3200" b="1" u="sng" dirty="0" smtClean="0">
                <a:solidFill>
                  <a:srgbClr val="92D050"/>
                </a:solidFill>
                <a:latin typeface="Harlow Solid Italic" pitchFamily="82" charset="0"/>
              </a:rPr>
              <a:t>La requête de sélection paramétrée</a:t>
            </a:r>
            <a:r>
              <a:rPr lang="fr-FR" sz="3200" dirty="0" smtClean="0">
                <a:solidFill>
                  <a:srgbClr val="92D050"/>
                </a:solidFill>
                <a:latin typeface="Harlow Solid Italic" pitchFamily="82" charset="0"/>
              </a:rPr>
              <a:t>:</a:t>
            </a:r>
            <a:br>
              <a:rPr lang="fr-FR" sz="3200" dirty="0" smtClean="0">
                <a:solidFill>
                  <a:srgbClr val="92D050"/>
                </a:solidFill>
                <a:latin typeface="Harlow Solid Italic" pitchFamily="82" charset="0"/>
              </a:rPr>
            </a:b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TP n°1 question 10 et 11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7467600" cy="6069288"/>
          </a:xfrm>
        </p:spPr>
        <p:txBody>
          <a:bodyPr/>
          <a:lstStyle/>
          <a:p>
            <a:pPr lvl="1">
              <a:buClr>
                <a:srgbClr val="00B0F0"/>
              </a:buClr>
              <a:buFont typeface="Wingdings" pitchFamily="2" charset="2"/>
              <a:buChar char="["/>
            </a:pPr>
            <a:r>
              <a:rPr lang="fr-FR" sz="2400" b="1" u="sng" dirty="0" smtClean="0">
                <a:solidFill>
                  <a:srgbClr val="92D050"/>
                </a:solidFill>
                <a:latin typeface="Harlow Solid Italic" pitchFamily="82" charset="0"/>
              </a:rPr>
              <a:t>Les formules</a:t>
            </a:r>
            <a:r>
              <a:rPr lang="fr-FR" sz="2400" dirty="0" smtClean="0">
                <a:solidFill>
                  <a:srgbClr val="92D050"/>
                </a:solidFill>
                <a:latin typeface="Harlow Solid Italic" pitchFamily="82" charset="0"/>
              </a:rPr>
              <a:t> :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2800" u="sng" dirty="0" smtClean="0">
                <a:solidFill>
                  <a:srgbClr val="00B0F0"/>
                </a:solidFill>
                <a:latin typeface="Freestyle Script" pitchFamily="66" charset="0"/>
              </a:rPr>
              <a:t>La concaténation</a:t>
            </a:r>
            <a:r>
              <a:rPr lang="fr-FR" sz="2800" dirty="0" smtClean="0">
                <a:solidFill>
                  <a:srgbClr val="00B0F0"/>
                </a:solidFill>
                <a:latin typeface="Freestyle Script" pitchFamily="66" charset="0"/>
              </a:rPr>
              <a:t> </a:t>
            </a:r>
            <a:r>
              <a:rPr lang="fr-FR" sz="2800" dirty="0" smtClean="0"/>
              <a:t>: </a:t>
            </a:r>
          </a:p>
          <a:p>
            <a:pPr lvl="2">
              <a:buClr>
                <a:srgbClr val="92D050"/>
              </a:buClr>
              <a:buNone/>
            </a:pPr>
            <a:r>
              <a:rPr lang="fr-FR" sz="2800" dirty="0" smtClean="0">
                <a:solidFill>
                  <a:srgbClr val="FF0066"/>
                </a:solidFill>
              </a:rPr>
              <a:t>TP n°1 question 12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2800" u="sng" dirty="0" smtClean="0">
                <a:solidFill>
                  <a:srgbClr val="00B0F0"/>
                </a:solidFill>
                <a:latin typeface="Freestyle Script" pitchFamily="66" charset="0"/>
              </a:rPr>
              <a:t>Les champs calculés</a:t>
            </a:r>
            <a:r>
              <a:rPr lang="fr-FR" sz="2800" dirty="0" smtClean="0">
                <a:solidFill>
                  <a:srgbClr val="00B0F0"/>
                </a:solidFill>
                <a:latin typeface="Freestyle Script" pitchFamily="66" charset="0"/>
              </a:rPr>
              <a:t> </a:t>
            </a:r>
            <a:r>
              <a:rPr lang="fr-FR" sz="2800" dirty="0" smtClean="0"/>
              <a:t>: </a:t>
            </a:r>
          </a:p>
          <a:p>
            <a:pPr lvl="2">
              <a:buClr>
                <a:srgbClr val="92D050"/>
              </a:buClr>
              <a:buNone/>
            </a:pPr>
            <a:r>
              <a:rPr lang="fr-FR" sz="2800" dirty="0" smtClean="0">
                <a:solidFill>
                  <a:srgbClr val="FF0066"/>
                </a:solidFill>
              </a:rPr>
              <a:t>TP n°1 question 13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2800" u="sng" dirty="0" smtClean="0">
                <a:solidFill>
                  <a:srgbClr val="00B0F0"/>
                </a:solidFill>
                <a:latin typeface="Freestyle Script" pitchFamily="66" charset="0"/>
              </a:rPr>
              <a:t>Les fonctions agrégats</a:t>
            </a:r>
            <a:r>
              <a:rPr lang="fr-FR" sz="2800" dirty="0" smtClean="0"/>
              <a:t> : </a:t>
            </a:r>
          </a:p>
          <a:p>
            <a:pPr lvl="2">
              <a:buClr>
                <a:srgbClr val="92D050"/>
              </a:buClr>
              <a:buNone/>
            </a:pPr>
            <a:r>
              <a:rPr lang="fr-FR" sz="2800" dirty="0" smtClean="0">
                <a:solidFill>
                  <a:srgbClr val="FF0066"/>
                </a:solidFill>
              </a:rPr>
              <a:t>TP n°1 question 14, 15, 16 et 17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2800" u="sng" dirty="0" smtClean="0">
                <a:solidFill>
                  <a:srgbClr val="00B0F0"/>
                </a:solidFill>
                <a:latin typeface="Freestyle Script" pitchFamily="66" charset="0"/>
              </a:rPr>
              <a:t>Les requêtes multi-tables (jointure)</a:t>
            </a:r>
            <a:r>
              <a:rPr lang="fr-FR" sz="2800" dirty="0" smtClean="0">
                <a:solidFill>
                  <a:srgbClr val="00B0F0"/>
                </a:solidFill>
                <a:latin typeface="Freestyle Script" pitchFamily="66" charset="0"/>
              </a:rPr>
              <a:t> </a:t>
            </a:r>
            <a:r>
              <a:rPr lang="fr-FR" sz="2800" dirty="0" smtClean="0"/>
              <a:t>: </a:t>
            </a:r>
          </a:p>
          <a:p>
            <a:pPr lvl="2">
              <a:buClr>
                <a:srgbClr val="92D050"/>
              </a:buClr>
              <a:buNone/>
            </a:pPr>
            <a:r>
              <a:rPr lang="fr-FR" sz="2800" dirty="0" smtClean="0">
                <a:solidFill>
                  <a:srgbClr val="FF0066"/>
                </a:solidFill>
              </a:rPr>
              <a:t>TP n°1 question </a:t>
            </a:r>
            <a:r>
              <a:rPr lang="fr-FR" dirty="0" smtClean="0">
                <a:solidFill>
                  <a:srgbClr val="FF0066"/>
                </a:solidFill>
              </a:rPr>
              <a:t>18 </a:t>
            </a:r>
          </a:p>
          <a:p>
            <a:pPr lvl="2">
              <a:buClr>
                <a:srgbClr val="92D050"/>
              </a:buClr>
              <a:buFont typeface="Wingdings" pitchFamily="2" charset="2"/>
              <a:buChar char="þ"/>
            </a:pPr>
            <a:r>
              <a:rPr lang="fr-FR" sz="2800" u="sng" dirty="0" smtClean="0">
                <a:solidFill>
                  <a:srgbClr val="00B0F0"/>
                </a:solidFill>
                <a:latin typeface="Freestyle Script" pitchFamily="66" charset="0"/>
              </a:rPr>
              <a:t>Echange de données avec un tableur </a:t>
            </a:r>
            <a:r>
              <a:rPr lang="fr-FR" sz="2800" dirty="0" smtClean="0">
                <a:solidFill>
                  <a:srgbClr val="00B0F0"/>
                </a:solidFill>
                <a:latin typeface="Freestyle Script" pitchFamily="66" charset="0"/>
              </a:rPr>
              <a:t>: </a:t>
            </a:r>
          </a:p>
          <a:p>
            <a:pPr lvl="3"/>
            <a:r>
              <a:rPr lang="fr-FR" u="sng" dirty="0" smtClean="0"/>
              <a:t>Importation des données</a:t>
            </a:r>
            <a:r>
              <a:rPr lang="fr-FR" dirty="0" smtClean="0"/>
              <a:t> </a:t>
            </a:r>
          </a:p>
          <a:p>
            <a:pPr lvl="3"/>
            <a:r>
              <a:rPr lang="fr-FR" u="sng" dirty="0" smtClean="0"/>
              <a:t>Exportation des données</a:t>
            </a:r>
            <a:r>
              <a:rPr lang="fr-FR" dirty="0" smtClean="0"/>
              <a:t> 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32CC25-A977-48DB-A00F-5978C7AE1043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5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6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362</TotalTime>
  <Words>536</Words>
  <Application>Microsoft Office PowerPoint</Application>
  <PresentationFormat>Affichage à l'écran (4:3)</PresentationFormat>
  <Paragraphs>262</Paragraphs>
  <Slides>27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28" baseType="lpstr">
      <vt:lpstr>Oriel</vt:lpstr>
      <vt:lpstr>Chapitre VI</vt:lpstr>
      <vt:lpstr>Introduction :</vt:lpstr>
      <vt:lpstr>Manipulation d’une base de données en mode assisté:</vt:lpstr>
      <vt:lpstr>Recherche des données : Requête</vt:lpstr>
      <vt:lpstr>Démarche de création d’une requête :</vt:lpstr>
      <vt:lpstr>Diapositive 6</vt:lpstr>
      <vt:lpstr>Recherche vérifiant un filtre relatif à une colonne de type numérique:</vt:lpstr>
      <vt:lpstr>La requête de sélection paramétrée: </vt:lpstr>
      <vt:lpstr>Diapositive 9</vt:lpstr>
      <vt:lpstr>Manipulation d’une base de données en mode commande : </vt:lpstr>
      <vt:lpstr>Exemple : </vt:lpstr>
      <vt:lpstr>Suppression de lignes : </vt:lpstr>
      <vt:lpstr>Modification de lignes : </vt:lpstr>
      <vt:lpstr>Recherche de données : Requêtes : </vt:lpstr>
      <vt:lpstr>Projection :</vt:lpstr>
      <vt:lpstr>Diapositive 16</vt:lpstr>
      <vt:lpstr>Sélection : </vt:lpstr>
      <vt:lpstr>Diapositive 18</vt:lpstr>
      <vt:lpstr>Diapositive 19</vt:lpstr>
      <vt:lpstr>Diapositive 20</vt:lpstr>
      <vt:lpstr>Diapositive 21</vt:lpstr>
      <vt:lpstr>Jointure:</vt:lpstr>
      <vt:lpstr>Diapositive 23</vt:lpstr>
      <vt:lpstr>Tri:</vt:lpstr>
      <vt:lpstr>Diapositive 25</vt:lpstr>
      <vt:lpstr>Les fonctions d’agrégats :</vt:lpstr>
      <vt:lpstr>Exemple: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VI (suite)</dc:title>
  <dc:creator>neirouz</dc:creator>
  <cp:lastModifiedBy>Neirouz</cp:lastModifiedBy>
  <cp:revision>62</cp:revision>
  <dcterms:created xsi:type="dcterms:W3CDTF">2011-03-29T09:43:33Z</dcterms:created>
  <dcterms:modified xsi:type="dcterms:W3CDTF">2014-01-24T18:06:07Z</dcterms:modified>
</cp:coreProperties>
</file>